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sldIdLst>
    <p:sldId id="256" r:id="rId2"/>
    <p:sldId id="287" r:id="rId3"/>
    <p:sldId id="266" r:id="rId4"/>
    <p:sldId id="268" r:id="rId5"/>
    <p:sldId id="267" r:id="rId6"/>
    <p:sldId id="258" r:id="rId7"/>
    <p:sldId id="272" r:id="rId8"/>
    <p:sldId id="278" r:id="rId9"/>
    <p:sldId id="274" r:id="rId10"/>
    <p:sldId id="288" r:id="rId11"/>
    <p:sldId id="284" r:id="rId12"/>
    <p:sldId id="289" r:id="rId13"/>
    <p:sldId id="280" r:id="rId14"/>
    <p:sldId id="275" r:id="rId15"/>
    <p:sldId id="282"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0"/>
    <p:restoredTop sz="95915"/>
  </p:normalViewPr>
  <p:slideViewPr>
    <p:cSldViewPr snapToGrid="0" snapToObjects="1">
      <p:cViewPr varScale="1">
        <p:scale>
          <a:sx n="90" d="100"/>
          <a:sy n="90" d="100"/>
        </p:scale>
        <p:origin x="216" y="6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F1AFAB-274B-F044-BA89-697EE757817F}" type="datetimeFigureOut">
              <a:rPr lang="en-US" smtClean="0"/>
              <a:t>4/4/23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4C8BCE-6166-354B-ADEA-CA856D49706A}" type="slidenum">
              <a:rPr lang="en-US" smtClean="0"/>
              <a:t>‹#›</a:t>
            </a:fld>
            <a:endParaRPr lang="en-US"/>
          </a:p>
        </p:txBody>
      </p:sp>
    </p:spTree>
    <p:extLst>
      <p:ext uri="{BB962C8B-B14F-4D97-AF65-F5344CB8AC3E}">
        <p14:creationId xmlns:p14="http://schemas.microsoft.com/office/powerpoint/2010/main" val="2478057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4C8BCE-6166-354B-ADEA-CA856D49706A}" type="slidenum">
              <a:rPr lang="en-US" smtClean="0"/>
              <a:t>1</a:t>
            </a:fld>
            <a:endParaRPr lang="en-US"/>
          </a:p>
        </p:txBody>
      </p:sp>
    </p:spTree>
    <p:extLst>
      <p:ext uri="{BB962C8B-B14F-4D97-AF65-F5344CB8AC3E}">
        <p14:creationId xmlns:p14="http://schemas.microsoft.com/office/powerpoint/2010/main" val="1830693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4C8BCE-6166-354B-ADEA-CA856D49706A}" type="slidenum">
              <a:rPr lang="en-US" smtClean="0"/>
              <a:t>11</a:t>
            </a:fld>
            <a:endParaRPr lang="en-US"/>
          </a:p>
        </p:txBody>
      </p:sp>
    </p:spTree>
    <p:extLst>
      <p:ext uri="{BB962C8B-B14F-4D97-AF65-F5344CB8AC3E}">
        <p14:creationId xmlns:p14="http://schemas.microsoft.com/office/powerpoint/2010/main" val="262753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4C8BCE-6166-354B-ADEA-CA856D49706A}" type="slidenum">
              <a:rPr lang="en-US" smtClean="0"/>
              <a:t>13</a:t>
            </a:fld>
            <a:endParaRPr lang="en-US"/>
          </a:p>
        </p:txBody>
      </p:sp>
    </p:spTree>
    <p:extLst>
      <p:ext uri="{BB962C8B-B14F-4D97-AF65-F5344CB8AC3E}">
        <p14:creationId xmlns:p14="http://schemas.microsoft.com/office/powerpoint/2010/main" val="326152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4C8BCE-6166-354B-ADEA-CA856D49706A}" type="slidenum">
              <a:rPr lang="en-US" smtClean="0"/>
              <a:t>14</a:t>
            </a:fld>
            <a:endParaRPr lang="en-US"/>
          </a:p>
        </p:txBody>
      </p:sp>
    </p:spTree>
    <p:extLst>
      <p:ext uri="{BB962C8B-B14F-4D97-AF65-F5344CB8AC3E}">
        <p14:creationId xmlns:p14="http://schemas.microsoft.com/office/powerpoint/2010/main" val="1922231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BE426B-12A0-F14E-BF77-08F257792093}" type="slidenum">
              <a:rPr lang="en-US" smtClean="0"/>
              <a:t>2</a:t>
            </a:fld>
            <a:endParaRPr lang="en-US"/>
          </a:p>
        </p:txBody>
      </p:sp>
    </p:spTree>
    <p:extLst>
      <p:ext uri="{BB962C8B-B14F-4D97-AF65-F5344CB8AC3E}">
        <p14:creationId xmlns:p14="http://schemas.microsoft.com/office/powerpoint/2010/main" val="819003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4C8BCE-6166-354B-ADEA-CA856D49706A}" type="slidenum">
              <a:rPr lang="en-US" smtClean="0"/>
              <a:t>3</a:t>
            </a:fld>
            <a:endParaRPr lang="en-US"/>
          </a:p>
        </p:txBody>
      </p:sp>
    </p:spTree>
    <p:extLst>
      <p:ext uri="{BB962C8B-B14F-4D97-AF65-F5344CB8AC3E}">
        <p14:creationId xmlns:p14="http://schemas.microsoft.com/office/powerpoint/2010/main" val="1923067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4C8BCE-6166-354B-ADEA-CA856D49706A}" type="slidenum">
              <a:rPr lang="en-US" smtClean="0"/>
              <a:t>4</a:t>
            </a:fld>
            <a:endParaRPr lang="en-US"/>
          </a:p>
        </p:txBody>
      </p:sp>
    </p:spTree>
    <p:extLst>
      <p:ext uri="{BB962C8B-B14F-4D97-AF65-F5344CB8AC3E}">
        <p14:creationId xmlns:p14="http://schemas.microsoft.com/office/powerpoint/2010/main" val="807941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4C8BCE-6166-354B-ADEA-CA856D49706A}" type="slidenum">
              <a:rPr lang="en-US" smtClean="0"/>
              <a:t>5</a:t>
            </a:fld>
            <a:endParaRPr lang="en-US"/>
          </a:p>
        </p:txBody>
      </p:sp>
    </p:spTree>
    <p:extLst>
      <p:ext uri="{BB962C8B-B14F-4D97-AF65-F5344CB8AC3E}">
        <p14:creationId xmlns:p14="http://schemas.microsoft.com/office/powerpoint/2010/main" val="773245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4C8BCE-6166-354B-ADEA-CA856D49706A}" type="slidenum">
              <a:rPr lang="en-US" smtClean="0"/>
              <a:t>6</a:t>
            </a:fld>
            <a:endParaRPr lang="en-US"/>
          </a:p>
        </p:txBody>
      </p:sp>
    </p:spTree>
    <p:extLst>
      <p:ext uri="{BB962C8B-B14F-4D97-AF65-F5344CB8AC3E}">
        <p14:creationId xmlns:p14="http://schemas.microsoft.com/office/powerpoint/2010/main" val="646528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F4C8BCE-6166-354B-ADEA-CA856D49706A}" type="slidenum">
              <a:rPr lang="en-US" smtClean="0"/>
              <a:t>7</a:t>
            </a:fld>
            <a:endParaRPr lang="en-US"/>
          </a:p>
        </p:txBody>
      </p:sp>
    </p:spTree>
    <p:extLst>
      <p:ext uri="{BB962C8B-B14F-4D97-AF65-F5344CB8AC3E}">
        <p14:creationId xmlns:p14="http://schemas.microsoft.com/office/powerpoint/2010/main" val="952113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4C8BCE-6166-354B-ADEA-CA856D49706A}" type="slidenum">
              <a:rPr lang="en-US" smtClean="0"/>
              <a:t>8</a:t>
            </a:fld>
            <a:endParaRPr lang="en-US"/>
          </a:p>
        </p:txBody>
      </p:sp>
    </p:spTree>
    <p:extLst>
      <p:ext uri="{BB962C8B-B14F-4D97-AF65-F5344CB8AC3E}">
        <p14:creationId xmlns:p14="http://schemas.microsoft.com/office/powerpoint/2010/main" val="2208923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4C8BCE-6166-354B-ADEA-CA856D49706A}" type="slidenum">
              <a:rPr lang="en-US" smtClean="0"/>
              <a:t>9</a:t>
            </a:fld>
            <a:endParaRPr lang="en-US"/>
          </a:p>
        </p:txBody>
      </p:sp>
    </p:spTree>
    <p:extLst>
      <p:ext uri="{BB962C8B-B14F-4D97-AF65-F5344CB8AC3E}">
        <p14:creationId xmlns:p14="http://schemas.microsoft.com/office/powerpoint/2010/main" val="824551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4/4/23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4/4/23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4/4/23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4/4/23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4/4/23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4/4/23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4/4/23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4/4/23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4/4/23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4/4/23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4/4/23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hyperlink" Target="https://open.spotify.com/playlist/2UecGmmLIXauRufzbCr9X9" TargetMode="External"/><Relationship Id="rId7" Type="http://schemas.openxmlformats.org/officeDocument/2006/relationships/image" Target="../media/image36.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tiff"/></Relationships>
</file>

<file path=ppt/slides/_rels/slide14.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4.tiff"/><Relationship Id="rId4" Type="http://schemas.openxmlformats.org/officeDocument/2006/relationships/image" Target="../media/image43.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tiff"/></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tiff"/></Relationships>
</file>

<file path=ppt/slides/_rels/slide6.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tiff"/><Relationship Id="rId7" Type="http://schemas.openxmlformats.org/officeDocument/2006/relationships/image" Target="../media/image24.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file:////var/folders/85/b3kd2hn10q9gj5fysy955rv90ncf9m/T/com.microsoft.Word/WebArchiveCopyPasteTempFiles/2Q==" TargetMode="Externa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tiff"/><Relationship Id="rId7" Type="http://schemas.openxmlformats.org/officeDocument/2006/relationships/image" Target="../media/image28.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file:////var/folders/85/b3kd2hn10q9gj5fysy955rv90ncf9m/T/com.microsoft.Word/WebArchiveCopyPasteTempFiles/51pRnHG11YL._SY498_BO1,204,203,200_.jpg" TargetMode="External"/><Relationship Id="rId5" Type="http://schemas.openxmlformats.org/officeDocument/2006/relationships/image" Target="../media/image27.jpeg"/><Relationship Id="rId4" Type="http://schemas.openxmlformats.org/officeDocument/2006/relationships/image" Target="../media/image26.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4DA77-E071-A64D-B2B7-30DFDA6B66FA}"/>
              </a:ext>
            </a:extLst>
          </p:cNvPr>
          <p:cNvSpPr>
            <a:spLocks noGrp="1"/>
          </p:cNvSpPr>
          <p:nvPr>
            <p:ph type="ctrTitle"/>
          </p:nvPr>
        </p:nvSpPr>
        <p:spPr>
          <a:xfrm>
            <a:off x="5282382" y="1454964"/>
            <a:ext cx="6261917" cy="3308840"/>
          </a:xfrm>
        </p:spPr>
        <p:txBody>
          <a:bodyPr>
            <a:normAutofit/>
          </a:bodyPr>
          <a:lstStyle/>
          <a:p>
            <a:r>
              <a:rPr lang="en-US" sz="6700" dirty="0"/>
              <a:t>TV series in the language classroom</a:t>
            </a:r>
          </a:p>
        </p:txBody>
      </p:sp>
      <p:sp>
        <p:nvSpPr>
          <p:cNvPr id="3" name="Subtitle 2">
            <a:extLst>
              <a:ext uri="{FF2B5EF4-FFF2-40B4-BE49-F238E27FC236}">
                <a16:creationId xmlns:a16="http://schemas.microsoft.com/office/drawing/2014/main" id="{C72A27B2-4F35-B743-B019-F117881610B1}"/>
              </a:ext>
            </a:extLst>
          </p:cNvPr>
          <p:cNvSpPr>
            <a:spLocks noGrp="1"/>
          </p:cNvSpPr>
          <p:nvPr>
            <p:ph type="subTitle" idx="1"/>
          </p:nvPr>
        </p:nvSpPr>
        <p:spPr>
          <a:xfrm>
            <a:off x="5282382" y="4763803"/>
            <a:ext cx="6261917" cy="1464378"/>
          </a:xfrm>
        </p:spPr>
        <p:txBody>
          <a:bodyPr>
            <a:normAutofit/>
          </a:bodyPr>
          <a:lstStyle/>
          <a:p>
            <a:r>
              <a:rPr lang="en-US" dirty="0"/>
              <a:t>Anna </a:t>
            </a:r>
            <a:r>
              <a:rPr lang="en-US" dirty="0" err="1"/>
              <a:t>Iacovella</a:t>
            </a:r>
            <a:endParaRPr lang="en-US" dirty="0"/>
          </a:p>
          <a:p>
            <a:r>
              <a:rPr lang="en-US" dirty="0"/>
              <a:t>Yale University</a:t>
            </a:r>
          </a:p>
          <a:p>
            <a:r>
              <a:rPr lang="en-US" dirty="0" err="1"/>
              <a:t>Anna.iacovella@yale.edu</a:t>
            </a:r>
            <a:endParaRPr lang="en-US" dirty="0"/>
          </a:p>
        </p:txBody>
      </p:sp>
      <p:pic>
        <p:nvPicPr>
          <p:cNvPr id="16" name="Picture 15" descr="Vintage yellow TV on top of a wood plank with blue background">
            <a:extLst>
              <a:ext uri="{FF2B5EF4-FFF2-40B4-BE49-F238E27FC236}">
                <a16:creationId xmlns:a16="http://schemas.microsoft.com/office/drawing/2014/main" id="{D6F71876-F727-78C8-56AD-C35AD65FD8A5}"/>
              </a:ext>
            </a:extLst>
          </p:cNvPr>
          <p:cNvPicPr>
            <a:picLocks noChangeAspect="1"/>
          </p:cNvPicPr>
          <p:nvPr/>
        </p:nvPicPr>
        <p:blipFill rotWithShape="1">
          <a:blip r:embed="rId4"/>
          <a:srcRect l="29548" r="25341" b="-1"/>
          <a:stretch/>
        </p:blipFill>
        <p:spPr>
          <a:xfrm>
            <a:off x="-1" y="10"/>
            <a:ext cx="4634681" cy="6857990"/>
          </a:xfrm>
          <a:prstGeom prst="rect">
            <a:avLst/>
          </a:prstGeom>
        </p:spPr>
      </p:pic>
    </p:spTree>
    <p:extLst>
      <p:ext uri="{BB962C8B-B14F-4D97-AF65-F5344CB8AC3E}">
        <p14:creationId xmlns:p14="http://schemas.microsoft.com/office/powerpoint/2010/main" val="9488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43A4C-B41A-434D-8748-70478DE4B9DB}"/>
              </a:ext>
            </a:extLst>
          </p:cNvPr>
          <p:cNvSpPr>
            <a:spLocks noGrp="1"/>
          </p:cNvSpPr>
          <p:nvPr>
            <p:ph type="title"/>
          </p:nvPr>
        </p:nvSpPr>
        <p:spPr>
          <a:xfrm>
            <a:off x="7916714" y="457200"/>
            <a:ext cx="3592799" cy="1396048"/>
          </a:xfrm>
        </p:spPr>
        <p:txBody>
          <a:bodyPr vert="horz" lIns="91440" tIns="45720" rIns="91440" bIns="45720" rtlCol="0">
            <a:normAutofit/>
          </a:bodyPr>
          <a:lstStyle/>
          <a:p>
            <a:r>
              <a:rPr lang="en-US" dirty="0"/>
              <a:t>activities</a:t>
            </a:r>
          </a:p>
        </p:txBody>
      </p:sp>
      <p:pic>
        <p:nvPicPr>
          <p:cNvPr id="5" name="Content Placeholder 4" descr="Text&#10;&#10;Description automatically generated">
            <a:extLst>
              <a:ext uri="{FF2B5EF4-FFF2-40B4-BE49-F238E27FC236}">
                <a16:creationId xmlns:a16="http://schemas.microsoft.com/office/drawing/2014/main" id="{F5B5C848-758F-7F47-AA3C-510A7124213E}"/>
              </a:ext>
            </a:extLst>
          </p:cNvPr>
          <p:cNvPicPr>
            <a:picLocks noChangeAspect="1"/>
          </p:cNvPicPr>
          <p:nvPr/>
        </p:nvPicPr>
        <p:blipFill rotWithShape="1">
          <a:blip r:embed="rId3"/>
          <a:srcRect r="-4" b="5558"/>
          <a:stretch/>
        </p:blipFill>
        <p:spPr>
          <a:xfrm>
            <a:off x="19" y="10"/>
            <a:ext cx="3737094" cy="3428990"/>
          </a:xfrm>
          <a:prstGeom prst="rect">
            <a:avLst/>
          </a:prstGeom>
        </p:spPr>
      </p:pic>
      <p:pic>
        <p:nvPicPr>
          <p:cNvPr id="7" name="Picture 6" descr="Text&#10;&#10;Description automatically generated">
            <a:extLst>
              <a:ext uri="{FF2B5EF4-FFF2-40B4-BE49-F238E27FC236}">
                <a16:creationId xmlns:a16="http://schemas.microsoft.com/office/drawing/2014/main" id="{CC34B0F4-A3F8-B841-9964-19C35027480B}"/>
              </a:ext>
            </a:extLst>
          </p:cNvPr>
          <p:cNvPicPr>
            <a:picLocks noChangeAspect="1"/>
          </p:cNvPicPr>
          <p:nvPr/>
        </p:nvPicPr>
        <p:blipFill rotWithShape="1">
          <a:blip r:embed="rId4"/>
          <a:srcRect t="1051" r="-4" b="4507"/>
          <a:stretch/>
        </p:blipFill>
        <p:spPr>
          <a:xfrm>
            <a:off x="3346444" y="10"/>
            <a:ext cx="3889234" cy="342899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8D766C29-8586-6244-AA80-D981F328C0AB}"/>
              </a:ext>
            </a:extLst>
          </p:cNvPr>
          <p:cNvPicPr>
            <a:picLocks noChangeAspect="1"/>
          </p:cNvPicPr>
          <p:nvPr/>
        </p:nvPicPr>
        <p:blipFill rotWithShape="1">
          <a:blip r:embed="rId5"/>
          <a:srcRect r="-4" b="5558"/>
          <a:stretch/>
        </p:blipFill>
        <p:spPr>
          <a:xfrm>
            <a:off x="19" y="3429000"/>
            <a:ext cx="3737094" cy="3429000"/>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8F2812C1-4A49-9C44-9BD3-F7AB4D2F9D74}"/>
              </a:ext>
            </a:extLst>
          </p:cNvPr>
          <p:cNvPicPr>
            <a:picLocks noChangeAspect="1"/>
          </p:cNvPicPr>
          <p:nvPr/>
        </p:nvPicPr>
        <p:blipFill rotWithShape="1">
          <a:blip r:embed="rId6"/>
          <a:srcRect l="2507" r="10320" b="-5"/>
          <a:stretch/>
        </p:blipFill>
        <p:spPr>
          <a:xfrm>
            <a:off x="3346443" y="3429000"/>
            <a:ext cx="3889219" cy="3429000"/>
          </a:xfrm>
          <a:prstGeom prst="rect">
            <a:avLst/>
          </a:prstGeom>
        </p:spPr>
      </p:pic>
      <p:cxnSp>
        <p:nvCxnSpPr>
          <p:cNvPr id="43" name="Straight Connector 32">
            <a:extLst>
              <a:ext uri="{FF2B5EF4-FFF2-40B4-BE49-F238E27FC236}">
                <a16:creationId xmlns:a16="http://schemas.microsoft.com/office/drawing/2014/main" id="{76B47EB5-BB7A-46C1-BB37-7D0CA9E50B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5000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 name="Straight Connector 34">
            <a:extLst>
              <a:ext uri="{FF2B5EF4-FFF2-40B4-BE49-F238E27FC236}">
                <a16:creationId xmlns:a16="http://schemas.microsoft.com/office/drawing/2014/main" id="{B754FF5E-3434-4FAC-BB0D-7B6BA5ECB2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610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Content Placeholder 29">
            <a:extLst>
              <a:ext uri="{FF2B5EF4-FFF2-40B4-BE49-F238E27FC236}">
                <a16:creationId xmlns:a16="http://schemas.microsoft.com/office/drawing/2014/main" id="{C60C7EAB-F86E-20B8-EC81-8277E2219006}"/>
              </a:ext>
            </a:extLst>
          </p:cNvPr>
          <p:cNvSpPr>
            <a:spLocks noGrp="1"/>
          </p:cNvSpPr>
          <p:nvPr>
            <p:ph idx="1"/>
          </p:nvPr>
        </p:nvSpPr>
        <p:spPr>
          <a:xfrm>
            <a:off x="7235688" y="2052918"/>
            <a:ext cx="4956292" cy="4195481"/>
          </a:xfrm>
        </p:spPr>
        <p:txBody>
          <a:bodyPr>
            <a:normAutofit/>
          </a:bodyPr>
          <a:lstStyle/>
          <a:p>
            <a:r>
              <a:rPr lang="en-US" dirty="0"/>
              <a:t>Reading text and comprehension exercises and discussions</a:t>
            </a:r>
          </a:p>
          <a:p>
            <a:endParaRPr lang="en-US" dirty="0"/>
          </a:p>
          <a:p>
            <a:endParaRPr lang="en-US" dirty="0"/>
          </a:p>
          <a:p>
            <a:r>
              <a:rPr lang="en-US" dirty="0"/>
              <a:t>Viewing and discussions with vocabulary expansion</a:t>
            </a:r>
          </a:p>
          <a:p>
            <a:endParaRPr lang="en-US" dirty="0"/>
          </a:p>
        </p:txBody>
      </p:sp>
    </p:spTree>
    <p:extLst>
      <p:ext uri="{BB962C8B-B14F-4D97-AF65-F5344CB8AC3E}">
        <p14:creationId xmlns:p14="http://schemas.microsoft.com/office/powerpoint/2010/main" val="1151639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F7BC9-9CD8-4446-9BF8-4B49BF4BC6E5}"/>
              </a:ext>
            </a:extLst>
          </p:cNvPr>
          <p:cNvSpPr>
            <a:spLocks noGrp="1"/>
          </p:cNvSpPr>
          <p:nvPr>
            <p:ph type="title"/>
          </p:nvPr>
        </p:nvSpPr>
        <p:spPr>
          <a:xfrm>
            <a:off x="5138928" y="964692"/>
            <a:ext cx="6092952" cy="1188720"/>
          </a:xfrm>
        </p:spPr>
        <p:txBody>
          <a:bodyPr>
            <a:normAutofit/>
          </a:bodyPr>
          <a:lstStyle/>
          <a:p>
            <a:r>
              <a:rPr lang="en-US" dirty="0"/>
              <a:t>Summertime</a:t>
            </a:r>
          </a:p>
        </p:txBody>
      </p:sp>
      <p:sp>
        <p:nvSpPr>
          <p:cNvPr id="11" name="Content Placeholder 10">
            <a:extLst>
              <a:ext uri="{FF2B5EF4-FFF2-40B4-BE49-F238E27FC236}">
                <a16:creationId xmlns:a16="http://schemas.microsoft.com/office/drawing/2014/main" id="{875B041C-54C2-CC32-AFC9-727A914C22DE}"/>
              </a:ext>
            </a:extLst>
          </p:cNvPr>
          <p:cNvSpPr>
            <a:spLocks noGrp="1"/>
          </p:cNvSpPr>
          <p:nvPr>
            <p:ph idx="1"/>
          </p:nvPr>
        </p:nvSpPr>
        <p:spPr>
          <a:xfrm>
            <a:off x="632012" y="964692"/>
            <a:ext cx="4035761" cy="5664708"/>
          </a:xfrm>
        </p:spPr>
        <p:txBody>
          <a:bodyPr>
            <a:normAutofit fontScale="92500" lnSpcReduction="20000"/>
          </a:bodyPr>
          <a:lstStyle/>
          <a:p>
            <a:r>
              <a:rPr lang="en-US" dirty="0"/>
              <a:t>Students enjoy the series for various reasons: because of the seaside town and the beach; they can relate to the characters as teenagers  coming of age.</a:t>
            </a:r>
          </a:p>
          <a:p>
            <a:r>
              <a:rPr lang="en-US" dirty="0"/>
              <a:t>Students notice the colloquial expressions and the extended use of English (</a:t>
            </a:r>
            <a:r>
              <a:rPr lang="en-US" i="1" dirty="0"/>
              <a:t>Italianized</a:t>
            </a:r>
            <a:r>
              <a:rPr lang="en-US" dirty="0"/>
              <a:t> at times). </a:t>
            </a:r>
          </a:p>
          <a:p>
            <a:r>
              <a:rPr lang="en-US" dirty="0"/>
              <a:t>But they also appreciate the soundtrack which is a mixture of music by young Italian artists complemented by the 1960’s 70s and 80s music.</a:t>
            </a:r>
          </a:p>
          <a:p>
            <a:r>
              <a:rPr lang="en-US" dirty="0"/>
              <a:t>Which can be found on Spotify. </a:t>
            </a:r>
            <a:r>
              <a:rPr lang="en-US" u="sng" dirty="0">
                <a:hlinkClick r:id="rId3"/>
              </a:rPr>
              <a:t>https://open.spotify.com/playlist/2UecGmmLIXauRufzbCr9X9</a:t>
            </a:r>
            <a:endParaRPr lang="en-US" dirty="0"/>
          </a:p>
          <a:p>
            <a:endParaRPr lang="en-US" dirty="0"/>
          </a:p>
          <a:p>
            <a:pPr marL="0" indent="0">
              <a:buNone/>
            </a:pPr>
            <a:endParaRPr lang="en-US" dirty="0"/>
          </a:p>
        </p:txBody>
      </p:sp>
      <p:pic>
        <p:nvPicPr>
          <p:cNvPr id="5" name="Picture 4">
            <a:extLst>
              <a:ext uri="{FF2B5EF4-FFF2-40B4-BE49-F238E27FC236}">
                <a16:creationId xmlns:a16="http://schemas.microsoft.com/office/drawing/2014/main" id="{3AC1A892-4A0E-9E4E-8FAD-76E9676E1780}"/>
              </a:ext>
            </a:extLst>
          </p:cNvPr>
          <p:cNvPicPr>
            <a:picLocks noChangeAspect="1"/>
          </p:cNvPicPr>
          <p:nvPr/>
        </p:nvPicPr>
        <p:blipFill rotWithShape="1">
          <a:blip r:embed="rId4"/>
          <a:srcRect t="2568" r="1" b="1897"/>
          <a:stretch/>
        </p:blipFill>
        <p:spPr>
          <a:xfrm>
            <a:off x="5138928" y="2414646"/>
            <a:ext cx="2378003" cy="3370746"/>
          </a:xfrm>
          <a:prstGeom prst="rect">
            <a:avLst/>
          </a:prstGeom>
          <a:ln w="31750" cap="sq">
            <a:solidFill>
              <a:srgbClr val="FFFFFF"/>
            </a:solidFill>
            <a:miter lim="800000"/>
          </a:ln>
        </p:spPr>
      </p:pic>
      <p:pic>
        <p:nvPicPr>
          <p:cNvPr id="7" name="Picture 6">
            <a:extLst>
              <a:ext uri="{FF2B5EF4-FFF2-40B4-BE49-F238E27FC236}">
                <a16:creationId xmlns:a16="http://schemas.microsoft.com/office/drawing/2014/main" id="{0ED2879F-7328-C74C-9AB8-922635F76162}"/>
              </a:ext>
            </a:extLst>
          </p:cNvPr>
          <p:cNvPicPr>
            <a:picLocks noChangeAspect="1"/>
          </p:cNvPicPr>
          <p:nvPr/>
        </p:nvPicPr>
        <p:blipFill rotWithShape="1">
          <a:blip r:embed="rId5"/>
          <a:srcRect t="33331" r="-4" b="-4"/>
          <a:stretch/>
        </p:blipFill>
        <p:spPr>
          <a:xfrm>
            <a:off x="7677798" y="2414646"/>
            <a:ext cx="3554082" cy="1611626"/>
          </a:xfrm>
          <a:prstGeom prst="rect">
            <a:avLst/>
          </a:prstGeom>
          <a:ln w="31750" cap="sq">
            <a:solidFill>
              <a:srgbClr val="FFFFFF"/>
            </a:solidFill>
            <a:miter lim="800000"/>
          </a:ln>
        </p:spPr>
      </p:pic>
      <p:pic>
        <p:nvPicPr>
          <p:cNvPr id="6" name="Picture 5">
            <a:extLst>
              <a:ext uri="{FF2B5EF4-FFF2-40B4-BE49-F238E27FC236}">
                <a16:creationId xmlns:a16="http://schemas.microsoft.com/office/drawing/2014/main" id="{B14202AA-E064-634C-8FC3-456C30F206D2}"/>
              </a:ext>
            </a:extLst>
          </p:cNvPr>
          <p:cNvPicPr>
            <a:picLocks noChangeAspect="1"/>
          </p:cNvPicPr>
          <p:nvPr/>
        </p:nvPicPr>
        <p:blipFill rotWithShape="1">
          <a:blip r:embed="rId6"/>
          <a:srcRect l="17516" r="23085" b="-1"/>
          <a:stretch/>
        </p:blipFill>
        <p:spPr>
          <a:xfrm>
            <a:off x="7677799" y="4187139"/>
            <a:ext cx="1696606" cy="1599543"/>
          </a:xfrm>
          <a:prstGeom prst="rect">
            <a:avLst/>
          </a:prstGeom>
          <a:ln w="31750" cap="sq">
            <a:solidFill>
              <a:srgbClr val="FFFFFF"/>
            </a:solidFill>
            <a:miter lim="800000"/>
          </a:ln>
        </p:spPr>
      </p:pic>
      <p:pic>
        <p:nvPicPr>
          <p:cNvPr id="4" name="Content Placeholder 3">
            <a:extLst>
              <a:ext uri="{FF2B5EF4-FFF2-40B4-BE49-F238E27FC236}">
                <a16:creationId xmlns:a16="http://schemas.microsoft.com/office/drawing/2014/main" id="{1B82465B-CF99-ED44-8028-A7FD6198F4AC}"/>
              </a:ext>
            </a:extLst>
          </p:cNvPr>
          <p:cNvPicPr>
            <a:picLocks noChangeAspect="1"/>
          </p:cNvPicPr>
          <p:nvPr/>
        </p:nvPicPr>
        <p:blipFill rotWithShape="1">
          <a:blip r:embed="rId7"/>
          <a:srcRect l="27200" r="12088" b="-1"/>
          <a:stretch/>
        </p:blipFill>
        <p:spPr>
          <a:xfrm>
            <a:off x="9535272" y="4187139"/>
            <a:ext cx="1696608" cy="1599543"/>
          </a:xfrm>
          <a:prstGeom prst="rect">
            <a:avLst/>
          </a:prstGeom>
          <a:ln w="31750" cap="sq">
            <a:solidFill>
              <a:srgbClr val="FFFFFF"/>
            </a:solidFill>
            <a:miter lim="800000"/>
          </a:ln>
        </p:spPr>
      </p:pic>
    </p:spTree>
    <p:extLst>
      <p:ext uri="{BB962C8B-B14F-4D97-AF65-F5344CB8AC3E}">
        <p14:creationId xmlns:p14="http://schemas.microsoft.com/office/powerpoint/2010/main" val="1693530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075E6-AD96-4741-90A9-76836DFF0B71}"/>
              </a:ext>
            </a:extLst>
          </p:cNvPr>
          <p:cNvSpPr>
            <a:spLocks noGrp="1"/>
          </p:cNvSpPr>
          <p:nvPr>
            <p:ph type="title"/>
          </p:nvPr>
        </p:nvSpPr>
        <p:spPr>
          <a:xfrm>
            <a:off x="198783" y="609602"/>
            <a:ext cx="3773059" cy="801756"/>
          </a:xfrm>
        </p:spPr>
        <p:txBody>
          <a:bodyPr>
            <a:normAutofit/>
          </a:bodyPr>
          <a:lstStyle/>
          <a:p>
            <a:r>
              <a:rPr lang="en-US" dirty="0" err="1"/>
              <a:t>Actvities</a:t>
            </a:r>
            <a:endParaRPr lang="en-US" dirty="0"/>
          </a:p>
        </p:txBody>
      </p:sp>
      <p:pic>
        <p:nvPicPr>
          <p:cNvPr id="5" name="Content Placeholder 4" descr="Text&#10;&#10;Description automatically generated">
            <a:extLst>
              <a:ext uri="{FF2B5EF4-FFF2-40B4-BE49-F238E27FC236}">
                <a16:creationId xmlns:a16="http://schemas.microsoft.com/office/drawing/2014/main" id="{3656F1FC-39D9-2C41-A502-F0B417B5A503}"/>
              </a:ext>
            </a:extLst>
          </p:cNvPr>
          <p:cNvPicPr>
            <a:picLocks noChangeAspect="1"/>
          </p:cNvPicPr>
          <p:nvPr/>
        </p:nvPicPr>
        <p:blipFill rotWithShape="1">
          <a:blip r:embed="rId3"/>
          <a:srcRect r="30709"/>
          <a:stretch/>
        </p:blipFill>
        <p:spPr>
          <a:xfrm>
            <a:off x="3061252" y="1143000"/>
            <a:ext cx="4050839" cy="5638797"/>
          </a:xfrm>
          <a:prstGeom prst="rect">
            <a:avLst/>
          </a:prstGeom>
          <a:effectLst>
            <a:outerShdw blurRad="50800" dist="38100" dir="5400000" algn="t" rotWithShape="0">
              <a:prstClr val="black">
                <a:alpha val="43000"/>
              </a:prstClr>
            </a:outerShdw>
          </a:effectLst>
        </p:spPr>
      </p:pic>
      <p:pic>
        <p:nvPicPr>
          <p:cNvPr id="7" name="Picture 6" descr="Text, application, email&#10;&#10;Description automatically generated">
            <a:extLst>
              <a:ext uri="{FF2B5EF4-FFF2-40B4-BE49-F238E27FC236}">
                <a16:creationId xmlns:a16="http://schemas.microsoft.com/office/drawing/2014/main" id="{16CF13AD-0A51-9645-844E-8A9A737E5DB8}"/>
              </a:ext>
            </a:extLst>
          </p:cNvPr>
          <p:cNvPicPr>
            <a:picLocks noChangeAspect="1"/>
          </p:cNvPicPr>
          <p:nvPr/>
        </p:nvPicPr>
        <p:blipFill rotWithShape="1">
          <a:blip r:embed="rId4"/>
          <a:srcRect l="9443" r="26411"/>
          <a:stretch/>
        </p:blipFill>
        <p:spPr>
          <a:xfrm>
            <a:off x="7307063" y="1143000"/>
            <a:ext cx="4348286" cy="5638797"/>
          </a:xfrm>
          <a:prstGeom prst="rect">
            <a:avLst/>
          </a:prstGeom>
          <a:effectLst>
            <a:outerShdw blurRad="50800" dist="38100" dir="5400000" algn="t" rotWithShape="0">
              <a:prstClr val="black">
                <a:alpha val="43000"/>
              </a:prstClr>
            </a:outerShdw>
          </a:effectLst>
        </p:spPr>
      </p:pic>
      <p:sp>
        <p:nvSpPr>
          <p:cNvPr id="14" name="Rectangle 13">
            <a:extLst>
              <a:ext uri="{FF2B5EF4-FFF2-40B4-BE49-F238E27FC236}">
                <a16:creationId xmlns:a16="http://schemas.microsoft.com/office/drawing/2014/main" id="{B54E2689-26D4-44B0-9175-57BD88CF2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1" name="Content Placeholder 10">
            <a:extLst>
              <a:ext uri="{FF2B5EF4-FFF2-40B4-BE49-F238E27FC236}">
                <a16:creationId xmlns:a16="http://schemas.microsoft.com/office/drawing/2014/main" id="{57891100-3B72-F9AB-FE04-0C6173F93E3F}"/>
              </a:ext>
            </a:extLst>
          </p:cNvPr>
          <p:cNvSpPr>
            <a:spLocks noGrp="1"/>
          </p:cNvSpPr>
          <p:nvPr>
            <p:ph idx="1"/>
          </p:nvPr>
        </p:nvSpPr>
        <p:spPr>
          <a:xfrm>
            <a:off x="198782" y="2484544"/>
            <a:ext cx="2862470" cy="3763855"/>
          </a:xfrm>
        </p:spPr>
        <p:txBody>
          <a:bodyPr>
            <a:normAutofit lnSpcReduction="10000"/>
          </a:bodyPr>
          <a:lstStyle/>
          <a:p>
            <a:r>
              <a:rPr lang="en-US" dirty="0"/>
              <a:t>A. Reading and comprehension</a:t>
            </a:r>
          </a:p>
          <a:p>
            <a:endParaRPr lang="en-US" dirty="0"/>
          </a:p>
          <a:p>
            <a:r>
              <a:rPr lang="en-US" dirty="0"/>
              <a:t>B. Synonyms</a:t>
            </a:r>
          </a:p>
          <a:p>
            <a:endParaRPr lang="en-US" dirty="0"/>
          </a:p>
          <a:p>
            <a:r>
              <a:rPr lang="en-US" dirty="0"/>
              <a:t>C. Answer questions and reflection &amp; writing with the use of film techniques with vocabulary </a:t>
            </a:r>
          </a:p>
          <a:p>
            <a:endParaRPr lang="en-US" dirty="0"/>
          </a:p>
          <a:p>
            <a:endParaRPr lang="en-US" dirty="0"/>
          </a:p>
          <a:p>
            <a:endParaRPr lang="en-US" dirty="0"/>
          </a:p>
        </p:txBody>
      </p:sp>
    </p:spTree>
    <p:extLst>
      <p:ext uri="{BB962C8B-B14F-4D97-AF65-F5344CB8AC3E}">
        <p14:creationId xmlns:p14="http://schemas.microsoft.com/office/powerpoint/2010/main" val="3899023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microphone&#10;&#10;Description automatically generated with medium confidence">
            <a:extLst>
              <a:ext uri="{FF2B5EF4-FFF2-40B4-BE49-F238E27FC236}">
                <a16:creationId xmlns:a16="http://schemas.microsoft.com/office/drawing/2014/main" id="{C83CC3AB-712E-A942-B288-FA1AC8A311DE}"/>
              </a:ext>
            </a:extLst>
          </p:cNvPr>
          <p:cNvPicPr>
            <a:picLocks noChangeAspect="1"/>
          </p:cNvPicPr>
          <p:nvPr/>
        </p:nvPicPr>
        <p:blipFill>
          <a:blip r:embed="rId3"/>
          <a:stretch>
            <a:fillRect/>
          </a:stretch>
        </p:blipFill>
        <p:spPr>
          <a:xfrm>
            <a:off x="467172" y="1103756"/>
            <a:ext cx="2880360" cy="2110798"/>
          </a:xfrm>
          <a:prstGeom prst="rect">
            <a:avLst/>
          </a:prstGeom>
        </p:spPr>
      </p:pic>
      <p:pic>
        <p:nvPicPr>
          <p:cNvPr id="4" name="Picture 3" descr="A person in a wheelchair&#10;&#10;Description automatically generated with low confidence">
            <a:extLst>
              <a:ext uri="{FF2B5EF4-FFF2-40B4-BE49-F238E27FC236}">
                <a16:creationId xmlns:a16="http://schemas.microsoft.com/office/drawing/2014/main" id="{C554A5BA-0ABA-BE45-AB02-8A43C1B9F7AA}"/>
              </a:ext>
            </a:extLst>
          </p:cNvPr>
          <p:cNvPicPr>
            <a:picLocks noChangeAspect="1"/>
          </p:cNvPicPr>
          <p:nvPr/>
        </p:nvPicPr>
        <p:blipFill>
          <a:blip r:embed="rId4"/>
          <a:stretch>
            <a:fillRect/>
          </a:stretch>
        </p:blipFill>
        <p:spPr>
          <a:xfrm>
            <a:off x="3433798" y="1936377"/>
            <a:ext cx="1783661" cy="2378214"/>
          </a:xfrm>
          <a:prstGeom prst="rect">
            <a:avLst/>
          </a:prstGeom>
        </p:spPr>
      </p:pic>
      <p:sp>
        <p:nvSpPr>
          <p:cNvPr id="3" name="Content Placeholder 2">
            <a:extLst>
              <a:ext uri="{FF2B5EF4-FFF2-40B4-BE49-F238E27FC236}">
                <a16:creationId xmlns:a16="http://schemas.microsoft.com/office/drawing/2014/main" id="{1CCFC9E3-6483-9D41-A07F-0DE9AE9D5591}"/>
              </a:ext>
            </a:extLst>
          </p:cNvPr>
          <p:cNvSpPr>
            <a:spLocks noGrp="1"/>
          </p:cNvSpPr>
          <p:nvPr>
            <p:ph idx="1"/>
          </p:nvPr>
        </p:nvSpPr>
        <p:spPr>
          <a:xfrm>
            <a:off x="5303725" y="1305338"/>
            <a:ext cx="6206957" cy="5552661"/>
          </a:xfrm>
        </p:spPr>
        <p:txBody>
          <a:bodyPr>
            <a:normAutofit fontScale="92500" lnSpcReduction="10000"/>
          </a:bodyPr>
          <a:lstStyle/>
          <a:p>
            <a:endParaRPr lang="it-IT" dirty="0"/>
          </a:p>
          <a:p>
            <a:r>
              <a:rPr lang="it-IT" dirty="0"/>
              <a:t>Gelsomina Settembre, or Mina, è is a social </a:t>
            </a:r>
            <a:r>
              <a:rPr lang="it-IT" dirty="0" err="1"/>
              <a:t>worker</a:t>
            </a:r>
            <a:r>
              <a:rPr lang="it-IT" dirty="0"/>
              <a:t> in a family center in </a:t>
            </a:r>
            <a:r>
              <a:rPr lang="it-IT" dirty="0" err="1"/>
              <a:t>Naples</a:t>
            </a:r>
            <a:r>
              <a:rPr lang="it-IT" dirty="0"/>
              <a:t>, </a:t>
            </a:r>
            <a:r>
              <a:rPr lang="it-IT" dirty="0" err="1"/>
              <a:t>Italy</a:t>
            </a:r>
            <a:r>
              <a:rPr lang="it-IT" dirty="0"/>
              <a:t>. </a:t>
            </a:r>
            <a:r>
              <a:rPr lang="it-IT" dirty="0" err="1"/>
              <a:t>She</a:t>
            </a:r>
            <a:r>
              <a:rPr lang="it-IT" dirty="0"/>
              <a:t> is </a:t>
            </a:r>
            <a:r>
              <a:rPr lang="it-IT" dirty="0" err="1"/>
              <a:t>always</a:t>
            </a:r>
            <a:r>
              <a:rPr lang="it-IT" dirty="0"/>
              <a:t> </a:t>
            </a:r>
            <a:r>
              <a:rPr lang="it-IT" dirty="0" err="1"/>
              <a:t>looking</a:t>
            </a:r>
            <a:r>
              <a:rPr lang="it-IT" dirty="0"/>
              <a:t> for alternative ways to help. </a:t>
            </a:r>
            <a:r>
              <a:rPr lang="it-IT" dirty="0" err="1"/>
              <a:t>Those</a:t>
            </a:r>
            <a:r>
              <a:rPr lang="it-IT" dirty="0"/>
              <a:t>  </a:t>
            </a:r>
            <a:r>
              <a:rPr lang="it-IT" dirty="0" err="1"/>
              <a:t>who</a:t>
            </a:r>
            <a:r>
              <a:rPr lang="it-IT" dirty="0"/>
              <a:t> come to the center and </a:t>
            </a:r>
            <a:r>
              <a:rPr lang="it-IT" dirty="0" err="1"/>
              <a:t>her</a:t>
            </a:r>
            <a:r>
              <a:rPr lang="it-IT" dirty="0"/>
              <a:t> friends; </a:t>
            </a:r>
            <a:r>
              <a:rPr lang="it-IT" dirty="0" err="1"/>
              <a:t>however</a:t>
            </a:r>
            <a:r>
              <a:rPr lang="it-IT" dirty="0"/>
              <a:t>, </a:t>
            </a:r>
            <a:r>
              <a:rPr lang="it-IT" dirty="0" err="1"/>
              <a:t>she</a:t>
            </a:r>
            <a:r>
              <a:rPr lang="it-IT" dirty="0"/>
              <a:t> is </a:t>
            </a:r>
            <a:r>
              <a:rPr lang="it-IT" dirty="0" err="1"/>
              <a:t>also</a:t>
            </a:r>
            <a:r>
              <a:rPr lang="it-IT" dirty="0"/>
              <a:t> </a:t>
            </a:r>
            <a:r>
              <a:rPr lang="it-IT" dirty="0" err="1"/>
              <a:t>trying</a:t>
            </a:r>
            <a:r>
              <a:rPr lang="it-IT" dirty="0"/>
              <a:t> to </a:t>
            </a:r>
            <a:r>
              <a:rPr lang="it-IT" dirty="0" err="1"/>
              <a:t>find</a:t>
            </a:r>
            <a:r>
              <a:rPr lang="it-IT" dirty="0"/>
              <a:t> </a:t>
            </a:r>
            <a:r>
              <a:rPr lang="it-IT" dirty="0" err="1"/>
              <a:t>her</a:t>
            </a:r>
            <a:r>
              <a:rPr lang="it-IT" dirty="0"/>
              <a:t> </a:t>
            </a:r>
            <a:r>
              <a:rPr lang="it-IT" dirty="0" err="1"/>
              <a:t>stability</a:t>
            </a:r>
            <a:r>
              <a:rPr lang="it-IT" dirty="0"/>
              <a:t> in </a:t>
            </a:r>
            <a:r>
              <a:rPr lang="it-IT" dirty="0" err="1"/>
              <a:t>her</a:t>
            </a:r>
            <a:r>
              <a:rPr lang="it-IT" dirty="0"/>
              <a:t> personal life.</a:t>
            </a:r>
            <a:br>
              <a:rPr lang="en-US" dirty="0"/>
            </a:br>
            <a:r>
              <a:rPr lang="en-US" dirty="0"/>
              <a:t>The fiction is based on Maurizio </a:t>
            </a:r>
            <a:r>
              <a:rPr lang="en-US" dirty="0" err="1"/>
              <a:t>DeGiovanni’s</a:t>
            </a:r>
            <a:r>
              <a:rPr lang="en-US" dirty="0"/>
              <a:t> novel series.</a:t>
            </a:r>
            <a:br>
              <a:rPr lang="en-US" dirty="0"/>
            </a:br>
            <a:endParaRPr lang="en-US" dirty="0"/>
          </a:p>
          <a:p>
            <a:r>
              <a:rPr lang="en-US" dirty="0" err="1"/>
              <a:t>DeGiovanni</a:t>
            </a:r>
            <a:r>
              <a:rPr lang="en-US" dirty="0"/>
              <a:t> contributed to write the scripts for Mina </a:t>
            </a:r>
            <a:r>
              <a:rPr lang="en-US" dirty="0" err="1"/>
              <a:t>Settembre</a:t>
            </a:r>
            <a:r>
              <a:rPr lang="en-US" dirty="0"/>
              <a:t> as for his  previous detective novel series such as Il </a:t>
            </a:r>
            <a:r>
              <a:rPr lang="en-US" dirty="0" err="1"/>
              <a:t>Commissario</a:t>
            </a:r>
            <a:r>
              <a:rPr lang="en-US" dirty="0"/>
              <a:t> Ricciardi and The Bastards of </a:t>
            </a:r>
            <a:r>
              <a:rPr lang="en-US" dirty="0" err="1"/>
              <a:t>Pizzofalcone</a:t>
            </a:r>
            <a:r>
              <a:rPr lang="en-US" dirty="0"/>
              <a:t> also TV series on </a:t>
            </a:r>
            <a:r>
              <a:rPr lang="en-US" dirty="0" err="1"/>
              <a:t>RaiPlay</a:t>
            </a:r>
            <a:r>
              <a:rPr lang="en-US" dirty="0"/>
              <a:t>.</a:t>
            </a:r>
            <a:br>
              <a:rPr lang="en-US" dirty="0"/>
            </a:br>
            <a:endParaRPr lang="en-US" dirty="0"/>
          </a:p>
          <a:p>
            <a:r>
              <a:rPr lang="en-US" altLang="en-US" dirty="0"/>
              <a:t>the TV series as the novels, offer great opportunities to have students notice and discuss cultural hints and idiomatic expressions.</a:t>
            </a:r>
            <a:endParaRPr lang="en-US" dirty="0"/>
          </a:p>
          <a:p>
            <a:endParaRPr lang="it-IT" dirty="0"/>
          </a:p>
        </p:txBody>
      </p:sp>
      <p:sp>
        <p:nvSpPr>
          <p:cNvPr id="7" name="TextBox 6">
            <a:extLst>
              <a:ext uri="{FF2B5EF4-FFF2-40B4-BE49-F238E27FC236}">
                <a16:creationId xmlns:a16="http://schemas.microsoft.com/office/drawing/2014/main" id="{7351A044-B649-EE49-AC0B-DA0E25494B3C}"/>
              </a:ext>
            </a:extLst>
          </p:cNvPr>
          <p:cNvSpPr txBox="1"/>
          <p:nvPr/>
        </p:nvSpPr>
        <p:spPr>
          <a:xfrm>
            <a:off x="3845858" y="105009"/>
            <a:ext cx="6441142" cy="1200329"/>
          </a:xfrm>
          <a:prstGeom prst="rect">
            <a:avLst/>
          </a:prstGeom>
          <a:noFill/>
        </p:spPr>
        <p:txBody>
          <a:bodyPr wrap="square" rtlCol="0">
            <a:spAutoFit/>
          </a:bodyPr>
          <a:lstStyle/>
          <a:p>
            <a:r>
              <a:rPr lang="en-US" sz="2400" i="1" dirty="0"/>
              <a:t>Mina </a:t>
            </a:r>
            <a:r>
              <a:rPr lang="en-US" sz="2400" i="1" dirty="0" err="1"/>
              <a:t>Settembre</a:t>
            </a:r>
            <a:endParaRPr lang="en-US" sz="2400" i="1" dirty="0"/>
          </a:p>
          <a:p>
            <a:r>
              <a:rPr lang="en-US" sz="2400" i="1" dirty="0" err="1"/>
              <a:t>RaiPlay</a:t>
            </a:r>
            <a:endParaRPr lang="en-US" sz="2400" i="1" dirty="0"/>
          </a:p>
          <a:p>
            <a:r>
              <a:rPr lang="en-US" sz="2400" i="1" dirty="0"/>
              <a:t>Season 1 &amp; 2 </a:t>
            </a:r>
          </a:p>
        </p:txBody>
      </p:sp>
      <p:pic>
        <p:nvPicPr>
          <p:cNvPr id="10" name="Picture 9" descr="A picture containing text, person, crowd&#10;&#10;Description automatically generated">
            <a:extLst>
              <a:ext uri="{FF2B5EF4-FFF2-40B4-BE49-F238E27FC236}">
                <a16:creationId xmlns:a16="http://schemas.microsoft.com/office/drawing/2014/main" id="{5182EFD0-DA05-5A4D-BDBC-8B3E53C25C61}"/>
              </a:ext>
            </a:extLst>
          </p:cNvPr>
          <p:cNvPicPr>
            <a:picLocks noChangeAspect="1"/>
          </p:cNvPicPr>
          <p:nvPr/>
        </p:nvPicPr>
        <p:blipFill>
          <a:blip r:embed="rId5"/>
          <a:stretch>
            <a:fillRect/>
          </a:stretch>
        </p:blipFill>
        <p:spPr>
          <a:xfrm>
            <a:off x="52078" y="4314591"/>
            <a:ext cx="4273550" cy="2438400"/>
          </a:xfrm>
          <a:prstGeom prst="rect">
            <a:avLst/>
          </a:prstGeom>
        </p:spPr>
      </p:pic>
    </p:spTree>
    <p:extLst>
      <p:ext uri="{BB962C8B-B14F-4D97-AF65-F5344CB8AC3E}">
        <p14:creationId xmlns:p14="http://schemas.microsoft.com/office/powerpoint/2010/main" val="965515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77DA-6DAC-9347-96B9-D055A6C08EC1}"/>
              </a:ext>
            </a:extLst>
          </p:cNvPr>
          <p:cNvSpPr>
            <a:spLocks noGrp="1"/>
          </p:cNvSpPr>
          <p:nvPr>
            <p:ph type="title"/>
          </p:nvPr>
        </p:nvSpPr>
        <p:spPr>
          <a:xfrm>
            <a:off x="781071" y="356909"/>
            <a:ext cx="7437536" cy="557560"/>
          </a:xfrm>
        </p:spPr>
        <p:txBody>
          <a:bodyPr>
            <a:normAutofit/>
          </a:bodyPr>
          <a:lstStyle/>
          <a:p>
            <a:r>
              <a:rPr lang="en-US" sz="2400" dirty="0"/>
              <a:t>Suggested shows  and series (Not only in Italian</a:t>
            </a:r>
            <a:r>
              <a:rPr lang="en-US" sz="2000" dirty="0"/>
              <a:t>)</a:t>
            </a:r>
          </a:p>
        </p:txBody>
      </p:sp>
      <p:sp>
        <p:nvSpPr>
          <p:cNvPr id="3" name="Content Placeholder 2">
            <a:extLst>
              <a:ext uri="{FF2B5EF4-FFF2-40B4-BE49-F238E27FC236}">
                <a16:creationId xmlns:a16="http://schemas.microsoft.com/office/drawing/2014/main" id="{7A3F6806-983D-3749-A172-BA029F6AE0BD}"/>
              </a:ext>
            </a:extLst>
          </p:cNvPr>
          <p:cNvSpPr>
            <a:spLocks noGrp="1"/>
          </p:cNvSpPr>
          <p:nvPr>
            <p:ph idx="1"/>
          </p:nvPr>
        </p:nvSpPr>
        <p:spPr>
          <a:xfrm>
            <a:off x="457200" y="1048871"/>
            <a:ext cx="7761407" cy="6021002"/>
          </a:xfrm>
        </p:spPr>
        <p:txBody>
          <a:bodyPr>
            <a:normAutofit fontScale="85000" lnSpcReduction="20000"/>
          </a:bodyPr>
          <a:lstStyle/>
          <a:p>
            <a:pPr>
              <a:lnSpc>
                <a:spcPct val="90000"/>
              </a:lnSpc>
            </a:pPr>
            <a:r>
              <a:rPr lang="en-US" sz="2600" b="1" dirty="0" err="1"/>
              <a:t>Guida</a:t>
            </a:r>
            <a:r>
              <a:rPr lang="en-US" sz="2600" b="1" dirty="0"/>
              <a:t> </a:t>
            </a:r>
            <a:r>
              <a:rPr lang="en-US" sz="2600" b="1" dirty="0" err="1"/>
              <a:t>astrologica</a:t>
            </a:r>
            <a:r>
              <a:rPr lang="en-US" sz="2600" b="1" dirty="0"/>
              <a:t> per </a:t>
            </a:r>
            <a:r>
              <a:rPr lang="en-US" sz="2600" b="1" dirty="0" err="1"/>
              <a:t>cuori</a:t>
            </a:r>
            <a:r>
              <a:rPr lang="en-US" sz="2600" b="1" dirty="0"/>
              <a:t> </a:t>
            </a:r>
            <a:r>
              <a:rPr lang="en-US" sz="2600" b="1" dirty="0" err="1"/>
              <a:t>infranti</a:t>
            </a:r>
            <a:r>
              <a:rPr lang="en-US" sz="2600" b="1" dirty="0"/>
              <a:t>/An astrological guide for broken hearts (Netflix):</a:t>
            </a:r>
          </a:p>
          <a:p>
            <a:pPr marL="0" indent="0">
              <a:lnSpc>
                <a:spcPct val="90000"/>
              </a:lnSpc>
              <a:buNone/>
            </a:pPr>
            <a:r>
              <a:rPr lang="en-US" sz="2100" dirty="0"/>
              <a:t>Is Based on the novel by Silvia </a:t>
            </a:r>
            <a:r>
              <a:rPr lang="en-US" sz="2100" dirty="0" err="1"/>
              <a:t>Zucca</a:t>
            </a:r>
            <a:r>
              <a:rPr lang="en-US" sz="2100" dirty="0"/>
              <a:t>, it is the story of Alice who finds herself having to question both her personal and professional life. Luckily for her, Tio stumbles into her life and offers her the solution to all her worldly torments: Astrology. Not the one pedaled in newspapers, but a “real” reading of the stars, which exists to guide us through the emotional ups and downs of life. Strangely though, astral affinity does not prevent her from experiencing a series of bad dates, embarrassing misunderstandings and awkward surprises.</a:t>
            </a:r>
          </a:p>
          <a:p>
            <a:pPr marL="0" indent="0">
              <a:lnSpc>
                <a:spcPct val="90000"/>
              </a:lnSpc>
              <a:buNone/>
            </a:pPr>
            <a:endParaRPr lang="en-US" sz="2100" dirty="0"/>
          </a:p>
          <a:p>
            <a:pPr>
              <a:lnSpc>
                <a:spcPct val="90000"/>
              </a:lnSpc>
            </a:pPr>
            <a:r>
              <a:rPr lang="en-US" sz="3100" b="1" dirty="0"/>
              <a:t>Medici: </a:t>
            </a:r>
            <a:r>
              <a:rPr lang="en-US" sz="2100" dirty="0"/>
              <a:t>The Magnificent shows the power of art and beauty as driving forces behind Medici rule. The series shows the journey of a man who falls many times before he can find himself again. </a:t>
            </a:r>
          </a:p>
          <a:p>
            <a:pPr marL="0" indent="0">
              <a:lnSpc>
                <a:spcPct val="90000"/>
              </a:lnSpc>
              <a:buNone/>
            </a:pPr>
            <a:r>
              <a:rPr lang="en-US" sz="2100" dirty="0"/>
              <a:t> </a:t>
            </a:r>
          </a:p>
          <a:p>
            <a:pPr>
              <a:lnSpc>
                <a:spcPct val="90000"/>
              </a:lnSpc>
            </a:pPr>
            <a:r>
              <a:rPr lang="en-US" sz="3100" b="1" dirty="0" err="1"/>
              <a:t>Cattelan</a:t>
            </a:r>
            <a:r>
              <a:rPr lang="en-US" sz="3100" b="1" dirty="0"/>
              <a:t>: Una semplice </a:t>
            </a:r>
            <a:r>
              <a:rPr lang="en-US" sz="3100" b="1" dirty="0" err="1"/>
              <a:t>domanda</a:t>
            </a:r>
            <a:r>
              <a:rPr lang="en-US" sz="3100" b="1" dirty="0"/>
              <a:t> (or One simple question) </a:t>
            </a:r>
            <a:r>
              <a:rPr lang="en-US" sz="2100" dirty="0"/>
              <a:t>is on Netflix or Roku:</a:t>
            </a:r>
          </a:p>
          <a:p>
            <a:pPr marL="0" indent="0">
              <a:lnSpc>
                <a:spcPct val="90000"/>
              </a:lnSpc>
              <a:buNone/>
            </a:pPr>
            <a:r>
              <a:rPr lang="en-US" sz="2100" dirty="0"/>
              <a:t>The discovery of happiness is a journey that Alessandro </a:t>
            </a:r>
            <a:r>
              <a:rPr lang="en-US" sz="2100" dirty="0" err="1"/>
              <a:t>Cattelan</a:t>
            </a:r>
            <a:r>
              <a:rPr lang="en-US" sz="2100" dirty="0"/>
              <a:t> (TV host and producer) takes us on: from Roberto Baggio’s car to Paolo Sorrentino’s directing, passing through golf-courses with Gianluca </a:t>
            </a:r>
            <a:r>
              <a:rPr lang="en-US" sz="2100" dirty="0" err="1"/>
              <a:t>Vialli</a:t>
            </a:r>
            <a:r>
              <a:rPr lang="en-US" sz="2100" dirty="0"/>
              <a:t> and camping with </a:t>
            </a:r>
            <a:r>
              <a:rPr lang="en-US" sz="2100" dirty="0" err="1"/>
              <a:t>Geppi</a:t>
            </a:r>
            <a:r>
              <a:rPr lang="en-US" sz="2100" dirty="0"/>
              <a:t> </a:t>
            </a:r>
            <a:r>
              <a:rPr lang="en-US" sz="2100" dirty="0" err="1"/>
              <a:t>Cucciari</a:t>
            </a:r>
            <a:r>
              <a:rPr lang="en-US" sz="2100" dirty="0"/>
              <a:t>. A closed supermarket is waiting for Ale and Francesco </a:t>
            </a:r>
            <a:r>
              <a:rPr lang="en-US" sz="2100" dirty="0" err="1"/>
              <a:t>Mandelli</a:t>
            </a:r>
            <a:r>
              <a:rPr lang="en-US" sz="2100" dirty="0"/>
              <a:t>, while Elio will be Ale’s personal coach for the new edition of X Factor Hungary. </a:t>
            </a:r>
          </a:p>
          <a:p>
            <a:pPr marL="0" indent="0">
              <a:lnSpc>
                <a:spcPct val="90000"/>
              </a:lnSpc>
              <a:buNone/>
            </a:pPr>
            <a:r>
              <a:rPr lang="en-US" sz="2100" dirty="0"/>
              <a:t> </a:t>
            </a:r>
          </a:p>
          <a:p>
            <a:pPr>
              <a:lnSpc>
                <a:spcPct val="90000"/>
              </a:lnSpc>
            </a:pPr>
            <a:endParaRPr lang="en-US" sz="1000" dirty="0"/>
          </a:p>
        </p:txBody>
      </p:sp>
      <p:pic>
        <p:nvPicPr>
          <p:cNvPr id="7" name="Picture 6" descr="Graphical user interface&#10;&#10;Description automatically generated with medium confidence">
            <a:extLst>
              <a:ext uri="{FF2B5EF4-FFF2-40B4-BE49-F238E27FC236}">
                <a16:creationId xmlns:a16="http://schemas.microsoft.com/office/drawing/2014/main" id="{223129E6-7518-2F46-8DF0-A497D8F85426}"/>
              </a:ext>
            </a:extLst>
          </p:cNvPr>
          <p:cNvPicPr>
            <a:picLocks noChangeAspect="1"/>
          </p:cNvPicPr>
          <p:nvPr/>
        </p:nvPicPr>
        <p:blipFill>
          <a:blip r:embed="rId3"/>
          <a:stretch>
            <a:fillRect/>
          </a:stretch>
        </p:blipFill>
        <p:spPr>
          <a:xfrm>
            <a:off x="8367591" y="368771"/>
            <a:ext cx="2871649" cy="2630414"/>
          </a:xfrm>
          <a:prstGeom prst="rect">
            <a:avLst/>
          </a:prstGeom>
        </p:spPr>
      </p:pic>
      <p:pic>
        <p:nvPicPr>
          <p:cNvPr id="6" name="Picture 5" descr="A person sitting on a table&#10;&#10;Description automatically generated with low confidence">
            <a:extLst>
              <a:ext uri="{FF2B5EF4-FFF2-40B4-BE49-F238E27FC236}">
                <a16:creationId xmlns:a16="http://schemas.microsoft.com/office/drawing/2014/main" id="{19BD644C-55DF-1941-863C-915FE0DF48C4}"/>
              </a:ext>
            </a:extLst>
          </p:cNvPr>
          <p:cNvPicPr>
            <a:picLocks noChangeAspect="1"/>
          </p:cNvPicPr>
          <p:nvPr/>
        </p:nvPicPr>
        <p:blipFill>
          <a:blip r:embed="rId4"/>
          <a:stretch>
            <a:fillRect/>
          </a:stretch>
        </p:blipFill>
        <p:spPr>
          <a:xfrm>
            <a:off x="8218607" y="4718272"/>
            <a:ext cx="3780407" cy="2163868"/>
          </a:xfrm>
          <a:prstGeom prst="rect">
            <a:avLst/>
          </a:prstGeom>
        </p:spPr>
      </p:pic>
      <p:pic>
        <p:nvPicPr>
          <p:cNvPr id="5" name="Picture 4">
            <a:extLst>
              <a:ext uri="{FF2B5EF4-FFF2-40B4-BE49-F238E27FC236}">
                <a16:creationId xmlns:a16="http://schemas.microsoft.com/office/drawing/2014/main" id="{9CC41E51-A271-8240-9F71-4FDE51870200}"/>
              </a:ext>
            </a:extLst>
          </p:cNvPr>
          <p:cNvPicPr>
            <a:picLocks noChangeAspect="1"/>
          </p:cNvPicPr>
          <p:nvPr/>
        </p:nvPicPr>
        <p:blipFill>
          <a:blip r:embed="rId5"/>
          <a:stretch>
            <a:fillRect/>
          </a:stretch>
        </p:blipFill>
        <p:spPr>
          <a:xfrm>
            <a:off x="8367591" y="2924354"/>
            <a:ext cx="3203428" cy="1793918"/>
          </a:xfrm>
          <a:prstGeom prst="rect">
            <a:avLst/>
          </a:prstGeom>
        </p:spPr>
      </p:pic>
    </p:spTree>
    <p:extLst>
      <p:ext uri="{BB962C8B-B14F-4D97-AF65-F5344CB8AC3E}">
        <p14:creationId xmlns:p14="http://schemas.microsoft.com/office/powerpoint/2010/main" val="3220089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26DCB-38DB-434E-B0BC-32DD1B8F0B37}"/>
              </a:ext>
            </a:extLst>
          </p:cNvPr>
          <p:cNvSpPr>
            <a:spLocks noGrp="1"/>
          </p:cNvSpPr>
          <p:nvPr>
            <p:ph type="title"/>
          </p:nvPr>
        </p:nvSpPr>
        <p:spPr>
          <a:xfrm>
            <a:off x="766482" y="107576"/>
            <a:ext cx="9284352" cy="2783542"/>
          </a:xfrm>
        </p:spPr>
        <p:txBody>
          <a:bodyPr/>
          <a:lstStyle/>
          <a:p>
            <a:br>
              <a:rPr lang="en-US" dirty="0"/>
            </a:br>
            <a:br>
              <a:rPr lang="en-US" dirty="0"/>
            </a:br>
            <a:r>
              <a:rPr lang="en-US" dirty="0"/>
              <a:t>Thank you!</a:t>
            </a:r>
            <a:br>
              <a:rPr lang="en-US" dirty="0"/>
            </a:br>
            <a:br>
              <a:rPr lang="en-US" dirty="0"/>
            </a:br>
            <a:r>
              <a:rPr lang="en-US" dirty="0" err="1"/>
              <a:t>Grazie</a:t>
            </a:r>
            <a:r>
              <a:rPr lang="en-US" dirty="0"/>
              <a:t>!</a:t>
            </a:r>
          </a:p>
        </p:txBody>
      </p:sp>
      <p:sp>
        <p:nvSpPr>
          <p:cNvPr id="3" name="Content Placeholder 2">
            <a:extLst>
              <a:ext uri="{FF2B5EF4-FFF2-40B4-BE49-F238E27FC236}">
                <a16:creationId xmlns:a16="http://schemas.microsoft.com/office/drawing/2014/main" id="{236D8811-BA3F-FE42-A820-9D1DEAAFDB13}"/>
              </a:ext>
            </a:extLst>
          </p:cNvPr>
          <p:cNvSpPr>
            <a:spLocks noGrp="1"/>
          </p:cNvSpPr>
          <p:nvPr>
            <p:ph idx="1"/>
          </p:nvPr>
        </p:nvSpPr>
        <p:spPr>
          <a:xfrm>
            <a:off x="1775011" y="4182035"/>
            <a:ext cx="8274841" cy="2066364"/>
          </a:xfrm>
        </p:spPr>
        <p:txBody>
          <a:bodyPr>
            <a:normAutofit/>
          </a:bodyPr>
          <a:lstStyle/>
          <a:p>
            <a:r>
              <a:rPr lang="en-US" sz="2800" dirty="0"/>
              <a:t>Questions?</a:t>
            </a:r>
          </a:p>
        </p:txBody>
      </p:sp>
    </p:spTree>
    <p:extLst>
      <p:ext uri="{BB962C8B-B14F-4D97-AF65-F5344CB8AC3E}">
        <p14:creationId xmlns:p14="http://schemas.microsoft.com/office/powerpoint/2010/main" val="1448408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CACD7-22C0-4541-A0AF-856A201FF899}"/>
              </a:ext>
            </a:extLst>
          </p:cNvPr>
          <p:cNvSpPr>
            <a:spLocks noGrp="1"/>
          </p:cNvSpPr>
          <p:nvPr>
            <p:ph type="title"/>
          </p:nvPr>
        </p:nvSpPr>
        <p:spPr>
          <a:xfrm>
            <a:off x="5785339" y="263770"/>
            <a:ext cx="4242711" cy="1467745"/>
          </a:xfrm>
          <a:solidFill>
            <a:srgbClr val="FFFFFF"/>
          </a:solidFill>
          <a:ln>
            <a:solidFill>
              <a:srgbClr val="404040"/>
            </a:solidFill>
          </a:ln>
        </p:spPr>
        <p:txBody>
          <a:bodyPr vert="horz" lIns="274320" tIns="182880" rIns="274320" bIns="182880" rtlCol="0" anchorCtr="1">
            <a:normAutofit fontScale="90000"/>
          </a:bodyPr>
          <a:lstStyle/>
          <a:p>
            <a:r>
              <a:rPr lang="en-US" sz="2000" dirty="0">
                <a:solidFill>
                  <a:schemeClr val="bg1"/>
                </a:solidFill>
              </a:rPr>
              <a:t>WORLD-READINESS STANDARDS FOR LEARNING LANGUAGES</a:t>
            </a:r>
            <a:br>
              <a:rPr lang="en-US" sz="2000" dirty="0">
                <a:solidFill>
                  <a:schemeClr val="bg1"/>
                </a:solidFill>
              </a:rPr>
            </a:br>
            <a:r>
              <a:rPr lang="en-US" sz="2000" dirty="0">
                <a:solidFill>
                  <a:schemeClr val="bg1"/>
                </a:solidFill>
              </a:rPr>
              <a:t>&amp; the 5C’s </a:t>
            </a:r>
          </a:p>
        </p:txBody>
      </p:sp>
      <p:pic>
        <p:nvPicPr>
          <p:cNvPr id="6" name="Picture 5">
            <a:extLst>
              <a:ext uri="{FF2B5EF4-FFF2-40B4-BE49-F238E27FC236}">
                <a16:creationId xmlns:a16="http://schemas.microsoft.com/office/drawing/2014/main" id="{DF22066B-97B3-4C43-9C1F-726B301BA397}"/>
              </a:ext>
            </a:extLst>
          </p:cNvPr>
          <p:cNvPicPr>
            <a:picLocks noChangeAspect="1"/>
          </p:cNvPicPr>
          <p:nvPr/>
        </p:nvPicPr>
        <p:blipFill rotWithShape="1">
          <a:blip r:embed="rId3"/>
          <a:srcRect l="-11769" t="-7461" r="-3806" b="-11336"/>
          <a:stretch/>
        </p:blipFill>
        <p:spPr>
          <a:xfrm>
            <a:off x="2" y="1048871"/>
            <a:ext cx="5509958" cy="4852378"/>
          </a:xfrm>
          <a:prstGeom prst="rect">
            <a:avLst/>
          </a:prstGeom>
        </p:spPr>
      </p:pic>
      <p:sp>
        <p:nvSpPr>
          <p:cNvPr id="15" name="Content Placeholder 14">
            <a:extLst>
              <a:ext uri="{FF2B5EF4-FFF2-40B4-BE49-F238E27FC236}">
                <a16:creationId xmlns:a16="http://schemas.microsoft.com/office/drawing/2014/main" id="{294097DD-61E3-A53D-138E-DAF68003D2C8}"/>
              </a:ext>
            </a:extLst>
          </p:cNvPr>
          <p:cNvSpPr>
            <a:spLocks noGrp="1"/>
          </p:cNvSpPr>
          <p:nvPr>
            <p:ph idx="1"/>
          </p:nvPr>
        </p:nvSpPr>
        <p:spPr>
          <a:xfrm>
            <a:off x="6428570" y="5222631"/>
            <a:ext cx="5763430" cy="1089706"/>
          </a:xfrm>
        </p:spPr>
        <p:txBody>
          <a:bodyPr>
            <a:normAutofit fontScale="92500" lnSpcReduction="10000"/>
          </a:bodyPr>
          <a:lstStyle/>
          <a:p>
            <a:r>
              <a:rPr lang="en-US" sz="2400" dirty="0"/>
              <a:t>The ACTFL standard relates cultural practices to perspectives and relating cultural products to perspective.</a:t>
            </a:r>
          </a:p>
        </p:txBody>
      </p:sp>
      <p:graphicFrame>
        <p:nvGraphicFramePr>
          <p:cNvPr id="7" name="Table 6">
            <a:extLst>
              <a:ext uri="{FF2B5EF4-FFF2-40B4-BE49-F238E27FC236}">
                <a16:creationId xmlns:a16="http://schemas.microsoft.com/office/drawing/2014/main" id="{83EE2DFE-AC82-684A-BEB9-C21B38B9657A}"/>
              </a:ext>
            </a:extLst>
          </p:cNvPr>
          <p:cNvGraphicFramePr>
            <a:graphicFrameLocks noGrp="1"/>
          </p:cNvGraphicFramePr>
          <p:nvPr>
            <p:extLst>
              <p:ext uri="{D42A27DB-BD31-4B8C-83A1-F6EECF244321}">
                <p14:modId xmlns:p14="http://schemas.microsoft.com/office/powerpoint/2010/main" val="4017424244"/>
              </p:ext>
            </p:extLst>
          </p:nvPr>
        </p:nvGraphicFramePr>
        <p:xfrm>
          <a:off x="5749694" y="1854608"/>
          <a:ext cx="5785338" cy="3271878"/>
        </p:xfrm>
        <a:graphic>
          <a:graphicData uri="http://schemas.openxmlformats.org/drawingml/2006/table">
            <a:tbl>
              <a:tblPr/>
              <a:tblGrid>
                <a:gridCol w="1146098">
                  <a:extLst>
                    <a:ext uri="{9D8B030D-6E8A-4147-A177-3AD203B41FA5}">
                      <a16:colId xmlns:a16="http://schemas.microsoft.com/office/drawing/2014/main" val="1440095320"/>
                    </a:ext>
                  </a:extLst>
                </a:gridCol>
                <a:gridCol w="2448341">
                  <a:extLst>
                    <a:ext uri="{9D8B030D-6E8A-4147-A177-3AD203B41FA5}">
                      <a16:colId xmlns:a16="http://schemas.microsoft.com/office/drawing/2014/main" val="499162658"/>
                    </a:ext>
                  </a:extLst>
                </a:gridCol>
                <a:gridCol w="2190899">
                  <a:extLst>
                    <a:ext uri="{9D8B030D-6E8A-4147-A177-3AD203B41FA5}">
                      <a16:colId xmlns:a16="http://schemas.microsoft.com/office/drawing/2014/main" val="3766803060"/>
                    </a:ext>
                  </a:extLst>
                </a:gridCol>
              </a:tblGrid>
              <a:tr h="459727">
                <a:tc>
                  <a:txBody>
                    <a:bodyPr/>
                    <a:lstStyle/>
                    <a:p>
                      <a:endParaRPr lang="en-US" dirty="0">
                        <a:effectLst/>
                      </a:endParaRPr>
                    </a:p>
                  </a:txBody>
                  <a:tcPr anchor="ctr">
                    <a:lnL w="12700" cap="flat" cmpd="sng" algn="ctr">
                      <a:solidFill>
                        <a:srgbClr val="000000"/>
                      </a:solidFill>
                      <a:prstDash val="solid"/>
                      <a:round/>
                      <a:headEnd type="none" w="med" len="med"/>
                      <a:tailEnd type="none" w="med" len="med"/>
                    </a:lnL>
                    <a:lnR w="6960" cap="flat" cmpd="sng" algn="ctr">
                      <a:solidFill>
                        <a:srgbClr val="000000"/>
                      </a:solidFill>
                      <a:prstDash val="solid"/>
                      <a:round/>
                      <a:headEnd type="none" w="med" len="med"/>
                      <a:tailEnd type="none" w="med" len="med"/>
                    </a:lnR>
                    <a:lnT w="6960" cap="flat" cmpd="sng" algn="ctr">
                      <a:solidFill>
                        <a:srgbClr val="000000"/>
                      </a:solidFill>
                      <a:prstDash val="solid"/>
                      <a:round/>
                      <a:headEnd type="none" w="med" len="med"/>
                      <a:tailEnd type="none" w="med" len="med"/>
                    </a:lnT>
                    <a:lnB w="6960" cap="flat" cmpd="sng" algn="ctr">
                      <a:solidFill>
                        <a:srgbClr val="000000"/>
                      </a:solidFill>
                      <a:prstDash val="solid"/>
                      <a:round/>
                      <a:headEnd type="none" w="med" len="med"/>
                      <a:tailEnd type="none" w="med" len="med"/>
                    </a:lnB>
                    <a:solidFill>
                      <a:srgbClr val="0033ED"/>
                    </a:solidFill>
                  </a:tcPr>
                </a:tc>
                <a:tc gridSpan="2">
                  <a:txBody>
                    <a:bodyPr/>
                    <a:lstStyle/>
                    <a:p>
                      <a:endParaRPr lang="en-US" dirty="0">
                        <a:effectLst/>
                      </a:endParaRPr>
                    </a:p>
                  </a:txBody>
                  <a:tcPr anchor="ctr">
                    <a:lnL w="6960" cap="flat" cmpd="sng" algn="ctr">
                      <a:solidFill>
                        <a:srgbClr val="000000"/>
                      </a:solidFill>
                      <a:prstDash val="solid"/>
                      <a:round/>
                      <a:headEnd type="none" w="med" len="med"/>
                      <a:tailEnd type="none" w="med" len="med"/>
                    </a:lnL>
                    <a:lnR w="6960" cap="flat" cmpd="sng" algn="ctr">
                      <a:solidFill>
                        <a:srgbClr val="000000"/>
                      </a:solidFill>
                      <a:prstDash val="solid"/>
                      <a:round/>
                      <a:headEnd type="none" w="med" len="med"/>
                      <a:tailEnd type="none" w="med" len="med"/>
                    </a:lnR>
                    <a:lnT w="6960" cap="flat" cmpd="sng" algn="ctr">
                      <a:solidFill>
                        <a:srgbClr val="000000"/>
                      </a:solidFill>
                      <a:prstDash val="solid"/>
                      <a:round/>
                      <a:headEnd type="none" w="med" len="med"/>
                      <a:tailEnd type="none" w="med" len="med"/>
                    </a:lnT>
                    <a:lnB w="6960" cap="flat" cmpd="sng" algn="ctr">
                      <a:solidFill>
                        <a:srgbClr val="000000"/>
                      </a:solidFill>
                      <a:prstDash val="solid"/>
                      <a:round/>
                      <a:headEnd type="none" w="med" len="med"/>
                      <a:tailEnd type="none" w="med" len="med"/>
                    </a:lnB>
                    <a:solidFill>
                      <a:srgbClr val="0033ED"/>
                    </a:solidFill>
                  </a:tcPr>
                </a:tc>
                <a:tc hMerge="1">
                  <a:txBody>
                    <a:bodyPr/>
                    <a:lstStyle/>
                    <a:p>
                      <a:endParaRPr lang="en-US"/>
                    </a:p>
                  </a:txBody>
                  <a:tcPr/>
                </a:tc>
                <a:extLst>
                  <a:ext uri="{0D108BD9-81ED-4DB2-BD59-A6C34878D82A}">
                    <a16:rowId xmlns:a16="http://schemas.microsoft.com/office/drawing/2014/main" val="772831265"/>
                  </a:ext>
                </a:extLst>
              </a:tr>
              <a:tr h="2812151">
                <a:tc>
                  <a:txBody>
                    <a:bodyPr/>
                    <a:lstStyle/>
                    <a:p>
                      <a:endParaRPr lang="en-US" dirty="0">
                        <a:effectLst/>
                      </a:endParaRPr>
                    </a:p>
                  </a:txBody>
                  <a:tcPr anchor="ctr">
                    <a:lnL w="12700" cap="flat" cmpd="sng" algn="ctr">
                      <a:solidFill>
                        <a:srgbClr val="000000"/>
                      </a:solidFill>
                      <a:prstDash val="solid"/>
                      <a:round/>
                      <a:headEnd type="none" w="med" len="med"/>
                      <a:tailEnd type="none" w="med" len="med"/>
                    </a:lnL>
                    <a:lnR w="6960" cap="flat" cmpd="sng" algn="ctr">
                      <a:solidFill>
                        <a:srgbClr val="000000"/>
                      </a:solidFill>
                      <a:prstDash val="solid"/>
                      <a:round/>
                      <a:headEnd type="none" w="med" len="med"/>
                      <a:tailEnd type="none" w="med" len="med"/>
                    </a:lnR>
                    <a:lnT w="6960" cap="flat" cmpd="sng" algn="ctr">
                      <a:solidFill>
                        <a:srgbClr val="000000"/>
                      </a:solidFill>
                      <a:prstDash val="solid"/>
                      <a:round/>
                      <a:headEnd type="none" w="med" len="med"/>
                      <a:tailEnd type="none" w="med" len="med"/>
                    </a:lnT>
                    <a:lnB w="6960" cap="flat" cmpd="sng" algn="ctr">
                      <a:solidFill>
                        <a:srgbClr val="000000"/>
                      </a:solidFill>
                      <a:prstDash val="solid"/>
                      <a:round/>
                      <a:headEnd type="none" w="med" len="med"/>
                      <a:tailEnd type="none" w="med" len="med"/>
                    </a:lnB>
                    <a:solidFill>
                      <a:srgbClr val="8C19FF"/>
                    </a:solidFill>
                  </a:tcPr>
                </a:tc>
                <a:tc>
                  <a:txBody>
                    <a:bodyPr/>
                    <a:lstStyle/>
                    <a:p>
                      <a:r>
                        <a:rPr lang="en-US" sz="1100" b="1" dirty="0">
                          <a:solidFill>
                            <a:srgbClr val="8C19FF"/>
                          </a:solidFill>
                          <a:effectLst/>
                          <a:latin typeface="Futura" panose="020B0602020204020303" pitchFamily="34" charset="-79"/>
                          <a:cs typeface="Futura" panose="020B0602020204020303" pitchFamily="34" charset="-79"/>
                        </a:rPr>
                        <a:t>Relating Cultural Practices to Perspectives: </a:t>
                      </a:r>
                      <a:endParaRPr lang="en-US" dirty="0">
                        <a:effectLst/>
                      </a:endParaRPr>
                    </a:p>
                    <a:p>
                      <a:r>
                        <a:rPr lang="en-US" sz="1000" dirty="0">
                          <a:effectLst/>
                          <a:latin typeface="Baskerville" panose="02020502070401020303" pitchFamily="18" charset="0"/>
                        </a:rPr>
                        <a:t>Learners use the language to investigate, explain, and reflect on the relationship between the practices and perspectives of the cultures studied. </a:t>
                      </a:r>
                      <a:endParaRPr lang="en-US" dirty="0">
                        <a:effectLst/>
                      </a:endParaRPr>
                    </a:p>
                  </a:txBody>
                  <a:tcPr anchor="ctr">
                    <a:lnL w="6960" cap="flat" cmpd="sng" algn="ctr">
                      <a:solidFill>
                        <a:srgbClr val="000000"/>
                      </a:solidFill>
                      <a:prstDash val="solid"/>
                      <a:round/>
                      <a:headEnd type="none" w="med" len="med"/>
                      <a:tailEnd type="none" w="med" len="med"/>
                    </a:lnL>
                    <a:lnR w="6960" cap="flat" cmpd="sng" algn="ctr">
                      <a:solidFill>
                        <a:srgbClr val="000000"/>
                      </a:solidFill>
                      <a:prstDash val="solid"/>
                      <a:round/>
                      <a:headEnd type="none" w="med" len="med"/>
                      <a:tailEnd type="none" w="med" len="med"/>
                    </a:lnR>
                    <a:lnT w="6960" cap="flat" cmpd="sng" algn="ctr">
                      <a:solidFill>
                        <a:srgbClr val="000000"/>
                      </a:solidFill>
                      <a:prstDash val="solid"/>
                      <a:round/>
                      <a:headEnd type="none" w="med" len="med"/>
                      <a:tailEnd type="none" w="med" len="med"/>
                    </a:lnT>
                    <a:lnB w="6960" cap="flat" cmpd="sng" algn="ctr">
                      <a:solidFill>
                        <a:srgbClr val="000000"/>
                      </a:solidFill>
                      <a:prstDash val="solid"/>
                      <a:round/>
                      <a:headEnd type="none" w="med" len="med"/>
                      <a:tailEnd type="none" w="med" len="med"/>
                    </a:lnB>
                    <a:solidFill>
                      <a:srgbClr val="FFFFFF"/>
                    </a:solidFill>
                  </a:tcPr>
                </a:tc>
                <a:tc>
                  <a:txBody>
                    <a:bodyPr/>
                    <a:lstStyle/>
                    <a:p>
                      <a:r>
                        <a:rPr lang="en-US" sz="1100" b="1" dirty="0">
                          <a:solidFill>
                            <a:srgbClr val="8C19FF"/>
                          </a:solidFill>
                          <a:effectLst/>
                          <a:latin typeface="Futura" panose="020B0602020204020303" pitchFamily="34" charset="-79"/>
                          <a:cs typeface="Futura" panose="020B0602020204020303" pitchFamily="34" charset="-79"/>
                        </a:rPr>
                        <a:t>Relating Cultural Products to Perspectives: </a:t>
                      </a:r>
                      <a:endParaRPr lang="en-US" dirty="0">
                        <a:effectLst/>
                      </a:endParaRPr>
                    </a:p>
                    <a:p>
                      <a:r>
                        <a:rPr lang="en-US" sz="1000" dirty="0">
                          <a:effectLst/>
                          <a:latin typeface="Baskerville" panose="02020502070401020303" pitchFamily="18" charset="0"/>
                        </a:rPr>
                        <a:t>Learners use the language to investigate, explain, and reflect on the relationship between the products and perspectives of the cultures studied. </a:t>
                      </a:r>
                      <a:endParaRPr lang="en-US" dirty="0">
                        <a:effectLst/>
                      </a:endParaRPr>
                    </a:p>
                  </a:txBody>
                  <a:tcPr anchor="ctr">
                    <a:lnL w="6960" cap="flat" cmpd="sng" algn="ctr">
                      <a:solidFill>
                        <a:srgbClr val="000000"/>
                      </a:solidFill>
                      <a:prstDash val="solid"/>
                      <a:round/>
                      <a:headEnd type="none" w="med" len="med"/>
                      <a:tailEnd type="none" w="med" len="med"/>
                    </a:lnL>
                    <a:lnR w="6960" cap="flat" cmpd="sng" algn="ctr">
                      <a:solidFill>
                        <a:srgbClr val="000000"/>
                      </a:solidFill>
                      <a:prstDash val="solid"/>
                      <a:round/>
                      <a:headEnd type="none" w="med" len="med"/>
                      <a:tailEnd type="none" w="med" len="med"/>
                    </a:lnR>
                    <a:lnT w="6960" cap="flat" cmpd="sng" algn="ctr">
                      <a:solidFill>
                        <a:srgbClr val="000000"/>
                      </a:solidFill>
                      <a:prstDash val="solid"/>
                      <a:round/>
                      <a:headEnd type="none" w="med" len="med"/>
                      <a:tailEnd type="none" w="med" len="med"/>
                    </a:lnT>
                    <a:lnB w="696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323269"/>
                  </a:ext>
                </a:extLst>
              </a:tr>
            </a:tbl>
          </a:graphicData>
        </a:graphic>
      </p:graphicFrame>
    </p:spTree>
    <p:extLst>
      <p:ext uri="{BB962C8B-B14F-4D97-AF65-F5344CB8AC3E}">
        <p14:creationId xmlns:p14="http://schemas.microsoft.com/office/powerpoint/2010/main" val="3237880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lage of photos&#10;&#10;Description automatically generated with medium confidence">
            <a:extLst>
              <a:ext uri="{FF2B5EF4-FFF2-40B4-BE49-F238E27FC236}">
                <a16:creationId xmlns:a16="http://schemas.microsoft.com/office/drawing/2014/main" id="{510FA978-78A9-8445-896E-2A1282B7B9D9}"/>
              </a:ext>
            </a:extLst>
          </p:cNvPr>
          <p:cNvPicPr>
            <a:picLocks noChangeAspect="1"/>
          </p:cNvPicPr>
          <p:nvPr/>
        </p:nvPicPr>
        <p:blipFill rotWithShape="1">
          <a:blip r:embed="rId3"/>
          <a:srcRect t="1766" r="-3" b="11"/>
          <a:stretch/>
        </p:blipFill>
        <p:spPr>
          <a:xfrm>
            <a:off x="3896198" y="10"/>
            <a:ext cx="4913443" cy="3428990"/>
          </a:xfrm>
          <a:prstGeom prst="rect">
            <a:avLst/>
          </a:prstGeom>
        </p:spPr>
      </p:pic>
      <p:pic>
        <p:nvPicPr>
          <p:cNvPr id="4" name="Content Placeholder 3">
            <a:extLst>
              <a:ext uri="{FF2B5EF4-FFF2-40B4-BE49-F238E27FC236}">
                <a16:creationId xmlns:a16="http://schemas.microsoft.com/office/drawing/2014/main" id="{8F11BCFB-7A9C-1F48-9D0F-41F1CAB1AD39}"/>
              </a:ext>
            </a:extLst>
          </p:cNvPr>
          <p:cNvPicPr>
            <a:picLocks noChangeAspect="1"/>
          </p:cNvPicPr>
          <p:nvPr/>
        </p:nvPicPr>
        <p:blipFill rotWithShape="1">
          <a:blip r:embed="rId4"/>
          <a:srcRect r="1" b="200"/>
          <a:stretch/>
        </p:blipFill>
        <p:spPr>
          <a:xfrm>
            <a:off x="5338482" y="3213846"/>
            <a:ext cx="6501644" cy="3633671"/>
          </a:xfrm>
          <a:prstGeom prst="rect">
            <a:avLst/>
          </a:prstGeom>
        </p:spPr>
      </p:pic>
      <p:sp>
        <p:nvSpPr>
          <p:cNvPr id="25" name="Content Placeholder 24">
            <a:extLst>
              <a:ext uri="{FF2B5EF4-FFF2-40B4-BE49-F238E27FC236}">
                <a16:creationId xmlns:a16="http://schemas.microsoft.com/office/drawing/2014/main" id="{DE4F84E2-3F39-C5EE-A14D-C9AABC25DAF6}"/>
              </a:ext>
            </a:extLst>
          </p:cNvPr>
          <p:cNvSpPr>
            <a:spLocks noGrp="1"/>
          </p:cNvSpPr>
          <p:nvPr>
            <p:ph idx="1"/>
          </p:nvPr>
        </p:nvSpPr>
        <p:spPr>
          <a:xfrm>
            <a:off x="643468" y="2043953"/>
            <a:ext cx="3363974" cy="4009713"/>
          </a:xfrm>
        </p:spPr>
        <p:txBody>
          <a:bodyPr>
            <a:normAutofit/>
          </a:bodyPr>
          <a:lstStyle/>
          <a:p>
            <a:pPr marL="0" indent="0">
              <a:buNone/>
            </a:pPr>
            <a:r>
              <a:rPr lang="en-US" sz="2800" dirty="0"/>
              <a:t>Mediatic content including films and TV series can motivate students to learn a language.</a:t>
            </a:r>
            <a:br>
              <a:rPr lang="en-US" sz="2800" dirty="0"/>
            </a:br>
            <a:endParaRPr lang="en-US" sz="2800" dirty="0"/>
          </a:p>
        </p:txBody>
      </p:sp>
      <p:pic>
        <p:nvPicPr>
          <p:cNvPr id="7" name="Picture 6" descr="A screenshot of a computer&#10;&#10;Description automatically generated with medium confidence">
            <a:extLst>
              <a:ext uri="{FF2B5EF4-FFF2-40B4-BE49-F238E27FC236}">
                <a16:creationId xmlns:a16="http://schemas.microsoft.com/office/drawing/2014/main" id="{3150ED1D-BA3F-4D44-8630-F04D08656724}"/>
              </a:ext>
            </a:extLst>
          </p:cNvPr>
          <p:cNvPicPr>
            <a:picLocks noChangeAspect="1"/>
          </p:cNvPicPr>
          <p:nvPr/>
        </p:nvPicPr>
        <p:blipFill rotWithShape="1">
          <a:blip r:embed="rId5"/>
          <a:srcRect r="20054" b="2"/>
          <a:stretch/>
        </p:blipFill>
        <p:spPr>
          <a:xfrm>
            <a:off x="7824163" y="9"/>
            <a:ext cx="4376981" cy="3065919"/>
          </a:xfrm>
          <a:prstGeom prst="rect">
            <a:avLst/>
          </a:prstGeom>
        </p:spPr>
      </p:pic>
    </p:spTree>
    <p:extLst>
      <p:ext uri="{BB962C8B-B14F-4D97-AF65-F5344CB8AC3E}">
        <p14:creationId xmlns:p14="http://schemas.microsoft.com/office/powerpoint/2010/main" val="2918198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BE7B-8FE0-D645-BD10-3E12418895A7}"/>
              </a:ext>
            </a:extLst>
          </p:cNvPr>
          <p:cNvSpPr>
            <a:spLocks noGrp="1"/>
          </p:cNvSpPr>
          <p:nvPr>
            <p:ph type="title"/>
          </p:nvPr>
        </p:nvSpPr>
        <p:spPr>
          <a:xfrm>
            <a:off x="1627094" y="3527492"/>
            <a:ext cx="8333771" cy="1318583"/>
          </a:xfrm>
          <a:noFill/>
          <a:ln>
            <a:solidFill>
              <a:schemeClr val="bg1"/>
            </a:solidFill>
          </a:ln>
        </p:spPr>
        <p:txBody>
          <a:bodyPr vert="horz" lIns="274320" tIns="182880" rIns="274320" bIns="182880" rtlCol="0" anchorCtr="1">
            <a:noAutofit/>
          </a:bodyPr>
          <a:lstStyle/>
          <a:p>
            <a:r>
              <a:rPr lang="en-US" sz="2400" b="1" dirty="0">
                <a:solidFill>
                  <a:schemeClr val="tx1"/>
                </a:solidFill>
              </a:rPr>
              <a:t>Video streaming services provide a wide array of TV shows, movies and exclusive content : Classic &amp; Contemporary</a:t>
            </a:r>
            <a:endParaRPr lang="en-US" sz="2400" dirty="0">
              <a:solidFill>
                <a:schemeClr val="tx1"/>
              </a:solidFill>
            </a:endParaRPr>
          </a:p>
        </p:txBody>
      </p:sp>
      <p:pic>
        <p:nvPicPr>
          <p:cNvPr id="4" name="Content Placeholder 3" descr="Graphical user interface, application&#10;&#10;Description automatically generated">
            <a:extLst>
              <a:ext uri="{FF2B5EF4-FFF2-40B4-BE49-F238E27FC236}">
                <a16:creationId xmlns:a16="http://schemas.microsoft.com/office/drawing/2014/main" id="{D99C883A-9DF5-AB46-867B-5D9999FF9143}"/>
              </a:ext>
            </a:extLst>
          </p:cNvPr>
          <p:cNvPicPr>
            <a:picLocks noChangeAspect="1"/>
          </p:cNvPicPr>
          <p:nvPr/>
        </p:nvPicPr>
        <p:blipFill rotWithShape="1">
          <a:blip r:embed="rId3"/>
          <a:srcRect l="34954" r="-2" b="-2"/>
          <a:stretch/>
        </p:blipFill>
        <p:spPr>
          <a:xfrm>
            <a:off x="692912" y="643128"/>
            <a:ext cx="2580895" cy="2231863"/>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87671D82-4F96-1349-9C09-1C5A6B54545C}"/>
              </a:ext>
            </a:extLst>
          </p:cNvPr>
          <p:cNvPicPr>
            <a:picLocks noChangeAspect="1"/>
          </p:cNvPicPr>
          <p:nvPr/>
        </p:nvPicPr>
        <p:blipFill rotWithShape="1">
          <a:blip r:embed="rId4"/>
          <a:srcRect l="7260" r="5984" b="-4"/>
          <a:stretch/>
        </p:blipFill>
        <p:spPr>
          <a:xfrm>
            <a:off x="3387189" y="1131829"/>
            <a:ext cx="2580895" cy="1564278"/>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91F04340-FBF1-544E-9C8A-F5AEB6EAA202}"/>
              </a:ext>
            </a:extLst>
          </p:cNvPr>
          <p:cNvPicPr>
            <a:picLocks noChangeAspect="1"/>
          </p:cNvPicPr>
          <p:nvPr/>
        </p:nvPicPr>
        <p:blipFill rotWithShape="1">
          <a:blip r:embed="rId5"/>
          <a:srcRect l="23031" r="23839"/>
          <a:stretch/>
        </p:blipFill>
        <p:spPr>
          <a:xfrm>
            <a:off x="9129237" y="643127"/>
            <a:ext cx="2580895" cy="2428849"/>
          </a:xfrm>
          <a:prstGeom prst="rect">
            <a:avLst/>
          </a:prstGeom>
        </p:spPr>
      </p:pic>
      <p:sp>
        <p:nvSpPr>
          <p:cNvPr id="25" name="Content Placeholder 24">
            <a:extLst>
              <a:ext uri="{FF2B5EF4-FFF2-40B4-BE49-F238E27FC236}">
                <a16:creationId xmlns:a16="http://schemas.microsoft.com/office/drawing/2014/main" id="{EE1134B4-7E35-C1FF-F220-BF3099BA2D1A}"/>
              </a:ext>
            </a:extLst>
          </p:cNvPr>
          <p:cNvSpPr>
            <a:spLocks noGrp="1"/>
          </p:cNvSpPr>
          <p:nvPr>
            <p:ph idx="1"/>
          </p:nvPr>
        </p:nvSpPr>
        <p:spPr>
          <a:xfrm>
            <a:off x="1627094" y="5150224"/>
            <a:ext cx="8326495" cy="1600200"/>
          </a:xfrm>
        </p:spPr>
        <p:txBody>
          <a:bodyPr>
            <a:normAutofit/>
          </a:bodyPr>
          <a:lstStyle/>
          <a:p>
            <a:r>
              <a:rPr lang="en-US" dirty="0"/>
              <a:t>Netflix has around 11,000 total titles. </a:t>
            </a:r>
          </a:p>
          <a:p>
            <a:r>
              <a:rPr lang="en-US" dirty="0"/>
              <a:t>Amazon Prime Video has 180,000+ movies and more than 4,500 TV shows. </a:t>
            </a:r>
          </a:p>
        </p:txBody>
      </p:sp>
      <p:pic>
        <p:nvPicPr>
          <p:cNvPr id="3" name="Picture 2">
            <a:extLst>
              <a:ext uri="{FF2B5EF4-FFF2-40B4-BE49-F238E27FC236}">
                <a16:creationId xmlns:a16="http://schemas.microsoft.com/office/drawing/2014/main" id="{78B519EE-7E01-F04D-B891-6FC25529D675}"/>
              </a:ext>
            </a:extLst>
          </p:cNvPr>
          <p:cNvPicPr>
            <a:picLocks noChangeAspect="1"/>
          </p:cNvPicPr>
          <p:nvPr/>
        </p:nvPicPr>
        <p:blipFill>
          <a:blip r:embed="rId6"/>
          <a:stretch>
            <a:fillRect/>
          </a:stretch>
        </p:blipFill>
        <p:spPr>
          <a:xfrm>
            <a:off x="6081466" y="1031739"/>
            <a:ext cx="2934389" cy="1651626"/>
          </a:xfrm>
          <a:prstGeom prst="rect">
            <a:avLst/>
          </a:prstGeom>
        </p:spPr>
      </p:pic>
    </p:spTree>
    <p:extLst>
      <p:ext uri="{BB962C8B-B14F-4D97-AF65-F5344CB8AC3E}">
        <p14:creationId xmlns:p14="http://schemas.microsoft.com/office/powerpoint/2010/main" val="1578070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F3F01-C61F-2B43-B942-8889B5BA189E}"/>
              </a:ext>
            </a:extLst>
          </p:cNvPr>
          <p:cNvSpPr>
            <a:spLocks noGrp="1"/>
          </p:cNvSpPr>
          <p:nvPr>
            <p:ph type="title"/>
          </p:nvPr>
        </p:nvSpPr>
        <p:spPr>
          <a:xfrm>
            <a:off x="1290918" y="3522641"/>
            <a:ext cx="9300882" cy="3335359"/>
          </a:xfrm>
        </p:spPr>
        <p:txBody>
          <a:bodyPr vert="horz" lIns="274320" tIns="182880" rIns="274320" bIns="182880" rtlCol="0" anchor="ctr" anchorCtr="1">
            <a:normAutofit/>
          </a:bodyPr>
          <a:lstStyle/>
          <a:p>
            <a:r>
              <a:rPr lang="en-US" sz="2800" i="1" dirty="0"/>
              <a:t>Squid Game </a:t>
            </a:r>
            <a:br>
              <a:rPr lang="en-US" sz="2800" i="1" dirty="0"/>
            </a:br>
            <a:br>
              <a:rPr lang="en-US" sz="2800" dirty="0"/>
            </a:br>
            <a:r>
              <a:rPr lang="en-US" sz="2700" dirty="0"/>
              <a:t>Korean TV series released worldwide on September 17, 2021 on Netflix.</a:t>
            </a:r>
            <a:br>
              <a:rPr lang="en-US" sz="2700" dirty="0"/>
            </a:br>
            <a:r>
              <a:rPr lang="en-US" sz="2700" dirty="0"/>
              <a:t>Is top-viewed program in 94 countries and attracting more than 142-million-member households.</a:t>
            </a:r>
            <a:br>
              <a:rPr lang="en-US" sz="2700" dirty="0"/>
            </a:br>
            <a:r>
              <a:rPr lang="en-US" sz="2700" dirty="0"/>
              <a:t> </a:t>
            </a:r>
          </a:p>
        </p:txBody>
      </p:sp>
      <p:pic>
        <p:nvPicPr>
          <p:cNvPr id="4" name="Content Placeholder 3">
            <a:extLst>
              <a:ext uri="{FF2B5EF4-FFF2-40B4-BE49-F238E27FC236}">
                <a16:creationId xmlns:a16="http://schemas.microsoft.com/office/drawing/2014/main" id="{F7A7E0A8-0908-744F-BC47-ADFCFF8B644F}"/>
              </a:ext>
            </a:extLst>
          </p:cNvPr>
          <p:cNvPicPr>
            <a:picLocks noGrp="1" noChangeAspect="1"/>
          </p:cNvPicPr>
          <p:nvPr>
            <p:ph idx="1"/>
          </p:nvPr>
        </p:nvPicPr>
        <p:blipFill rotWithShape="1">
          <a:blip r:embed="rId3"/>
          <a:srcRect l="5355" r="765" b="-2"/>
          <a:stretch/>
        </p:blipFill>
        <p:spPr>
          <a:xfrm>
            <a:off x="1818610" y="1232017"/>
            <a:ext cx="2632773" cy="2103343"/>
          </a:xfrm>
          <a:prstGeom prst="rect">
            <a:avLst/>
          </a:prstGeom>
        </p:spPr>
      </p:pic>
      <p:pic>
        <p:nvPicPr>
          <p:cNvPr id="5" name="Picture 4">
            <a:extLst>
              <a:ext uri="{FF2B5EF4-FFF2-40B4-BE49-F238E27FC236}">
                <a16:creationId xmlns:a16="http://schemas.microsoft.com/office/drawing/2014/main" id="{02EDDB56-F0C0-1748-BAC4-4483E1D680DF}"/>
              </a:ext>
            </a:extLst>
          </p:cNvPr>
          <p:cNvPicPr>
            <a:picLocks noChangeAspect="1"/>
          </p:cNvPicPr>
          <p:nvPr/>
        </p:nvPicPr>
        <p:blipFill rotWithShape="1">
          <a:blip r:embed="rId4"/>
          <a:srcRect l="14840" r="13129" b="1"/>
          <a:stretch/>
        </p:blipFill>
        <p:spPr>
          <a:xfrm>
            <a:off x="4773115" y="1224351"/>
            <a:ext cx="2632777" cy="2118674"/>
          </a:xfrm>
          <a:prstGeom prst="rect">
            <a:avLst/>
          </a:prstGeom>
        </p:spPr>
      </p:pic>
      <p:pic>
        <p:nvPicPr>
          <p:cNvPr id="6" name="Picture 5">
            <a:extLst>
              <a:ext uri="{FF2B5EF4-FFF2-40B4-BE49-F238E27FC236}">
                <a16:creationId xmlns:a16="http://schemas.microsoft.com/office/drawing/2014/main" id="{6814504D-8801-CF44-A681-21D42D6FFF4F}"/>
              </a:ext>
            </a:extLst>
          </p:cNvPr>
          <p:cNvPicPr>
            <a:picLocks noChangeAspect="1"/>
          </p:cNvPicPr>
          <p:nvPr/>
        </p:nvPicPr>
        <p:blipFill rotWithShape="1">
          <a:blip r:embed="rId5"/>
          <a:srcRect l="14698" r="15487" b="-2"/>
          <a:stretch/>
        </p:blipFill>
        <p:spPr>
          <a:xfrm>
            <a:off x="7727622" y="1227766"/>
            <a:ext cx="2632777" cy="2111845"/>
          </a:xfrm>
          <a:prstGeom prst="rect">
            <a:avLst/>
          </a:prstGeom>
        </p:spPr>
      </p:pic>
      <p:sp>
        <p:nvSpPr>
          <p:cNvPr id="9" name="AutoShape 4" descr="Squid Game">
            <a:extLst>
              <a:ext uri="{FF2B5EF4-FFF2-40B4-BE49-F238E27FC236}">
                <a16:creationId xmlns:a16="http://schemas.microsoft.com/office/drawing/2014/main" id="{B87D0A05-0C2E-2747-B483-A55A5A1B659D}"/>
              </a:ext>
            </a:extLst>
          </p:cNvPr>
          <p:cNvSpPr>
            <a:spLocks noChangeAspect="1" noChangeArrowheads="1"/>
          </p:cNvSpPr>
          <p:nvPr/>
        </p:nvSpPr>
        <p:spPr bwMode="auto">
          <a:xfrm>
            <a:off x="69850"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34933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AAD5ADF4-D101-FA45-989A-4B9035A8E6C1}"/>
              </a:ext>
            </a:extLst>
          </p:cNvPr>
          <p:cNvPicPr>
            <a:picLocks noGrp="1" noChangeAspect="1"/>
          </p:cNvPicPr>
          <p:nvPr>
            <p:ph idx="1"/>
          </p:nvPr>
        </p:nvPicPr>
        <p:blipFill>
          <a:blip r:embed="rId8"/>
          <a:stretch>
            <a:fillRect/>
          </a:stretch>
        </p:blipFill>
        <p:spPr>
          <a:xfrm>
            <a:off x="406882" y="492146"/>
            <a:ext cx="11308106" cy="6253116"/>
          </a:xfrm>
          <a:prstGeom prst="rect">
            <a:avLst/>
          </a:prstGeom>
        </p:spPr>
      </p:pic>
      <p:sp>
        <p:nvSpPr>
          <p:cNvPr id="23" name="Rectangle 22">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54964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F9893-A275-134D-8050-BE8D06421286}"/>
              </a:ext>
            </a:extLst>
          </p:cNvPr>
          <p:cNvSpPr>
            <a:spLocks noGrp="1"/>
          </p:cNvSpPr>
          <p:nvPr>
            <p:ph type="title"/>
          </p:nvPr>
        </p:nvSpPr>
        <p:spPr>
          <a:xfrm>
            <a:off x="-282388" y="-1"/>
            <a:ext cx="6172200" cy="7221071"/>
          </a:xfrm>
          <a:noFill/>
          <a:ln>
            <a:solidFill>
              <a:schemeClr val="bg1"/>
            </a:solidFill>
          </a:ln>
        </p:spPr>
        <p:txBody>
          <a:bodyPr vert="horz" lIns="274320" tIns="182880" rIns="274320" bIns="182880" rtlCol="0" anchor="ctr" anchorCtr="1">
            <a:normAutofit fontScale="90000"/>
          </a:bodyPr>
          <a:lstStyle/>
          <a:p>
            <a:pPr algn="l"/>
            <a:r>
              <a:rPr lang="it-IT" sz="1400" b="1" dirty="0">
                <a:solidFill>
                  <a:schemeClr val="tx1"/>
                </a:solidFill>
              </a:rPr>
              <a:t>“Io sono Li” – </a:t>
            </a:r>
            <a:r>
              <a:rPr lang="it-IT" sz="1400" dirty="0">
                <a:solidFill>
                  <a:schemeClr val="tx1"/>
                </a:solidFill>
              </a:rPr>
              <a:t>Andrea </a:t>
            </a:r>
            <a:r>
              <a:rPr lang="it-IT" sz="1400" dirty="0" err="1">
                <a:solidFill>
                  <a:schemeClr val="tx1"/>
                </a:solidFill>
              </a:rPr>
              <a:t>Segre</a:t>
            </a:r>
            <a:r>
              <a:rPr lang="it-IT" sz="1400" dirty="0">
                <a:solidFill>
                  <a:schemeClr val="tx1"/>
                </a:solidFill>
              </a:rPr>
              <a:t> (2011)</a:t>
            </a:r>
            <a:br>
              <a:rPr lang="it-IT" sz="1400" b="1" dirty="0">
                <a:solidFill>
                  <a:schemeClr val="tx1"/>
                </a:solidFill>
              </a:rPr>
            </a:br>
            <a:r>
              <a:rPr lang="it-IT" sz="1400" b="1" dirty="0">
                <a:solidFill>
                  <a:schemeClr val="tx1"/>
                </a:solidFill>
              </a:rPr>
              <a:t>Completa il testo con le seguenti parole:</a:t>
            </a:r>
            <a:br>
              <a:rPr lang="en-US" sz="1400" dirty="0">
                <a:solidFill>
                  <a:schemeClr val="tx1"/>
                </a:solidFill>
              </a:rPr>
            </a:br>
            <a:r>
              <a:rPr lang="it-IT" sz="1400" dirty="0">
                <a:solidFill>
                  <a:schemeClr val="tx1"/>
                </a:solidFill>
              </a:rPr>
              <a:t> </a:t>
            </a:r>
            <a:br>
              <a:rPr lang="en-US" sz="1400" dirty="0">
                <a:solidFill>
                  <a:schemeClr val="tx1"/>
                </a:solidFill>
              </a:rPr>
            </a:br>
            <a:r>
              <a:rPr lang="it-IT" sz="1400" dirty="0">
                <a:solidFill>
                  <a:schemeClr val="tx1"/>
                </a:solidFill>
              </a:rPr>
              <a:t> </a:t>
            </a:r>
            <a:br>
              <a:rPr lang="en-US" sz="1400" dirty="0">
                <a:solidFill>
                  <a:schemeClr val="tx1"/>
                </a:solidFill>
              </a:rPr>
            </a:br>
            <a:r>
              <a:rPr lang="it-IT" sz="1600" i="1" dirty="0">
                <a:solidFill>
                  <a:schemeClr val="tx1"/>
                </a:solidFill>
              </a:rPr>
              <a:t>amata, pescatori, vedovo, malavitosa, si ricongiunge, dichiarata, si inserisce, latente, ostacolata, motivo, energumeno, tessile, immigrata</a:t>
            </a:r>
            <a:r>
              <a:rPr lang="it-IT" sz="1600" dirty="0">
                <a:solidFill>
                  <a:schemeClr val="tx1"/>
                </a:solidFill>
              </a:rPr>
              <a:t>. </a:t>
            </a:r>
            <a:br>
              <a:rPr lang="en-US" sz="1600" dirty="0">
                <a:solidFill>
                  <a:schemeClr val="tx1"/>
                </a:solidFill>
              </a:rPr>
            </a:br>
            <a:r>
              <a:rPr lang="it-IT" sz="1600" dirty="0">
                <a:solidFill>
                  <a:schemeClr val="tx1"/>
                </a:solidFill>
              </a:rPr>
              <a:t> </a:t>
            </a:r>
            <a:br>
              <a:rPr lang="en-US" sz="1600" dirty="0">
                <a:solidFill>
                  <a:schemeClr val="tx1"/>
                </a:solidFill>
              </a:rPr>
            </a:br>
            <a:r>
              <a:rPr lang="it-IT" sz="1600" dirty="0">
                <a:solidFill>
                  <a:schemeClr val="tx1"/>
                </a:solidFill>
              </a:rPr>
              <a:t> </a:t>
            </a:r>
            <a:br>
              <a:rPr lang="en-US" sz="1600" dirty="0">
                <a:solidFill>
                  <a:schemeClr val="tx1"/>
                </a:solidFill>
              </a:rPr>
            </a:br>
            <a:r>
              <a:rPr lang="it-IT" sz="1600" dirty="0" err="1">
                <a:solidFill>
                  <a:schemeClr val="tx1"/>
                </a:solidFill>
              </a:rPr>
              <a:t>Shun</a:t>
            </a:r>
            <a:r>
              <a:rPr lang="it-IT" sz="1600" dirty="0">
                <a:solidFill>
                  <a:schemeClr val="tx1"/>
                </a:solidFill>
              </a:rPr>
              <a:t> Li, un’__________ cinese, lavora in un laboratorio ________ vicino a Roma. Per emigrare in Italia ha contratto un debito con un’organizzazione __________ cinese. Li sogna di poter ritrovare la propria libertà restituendo i soldi e facendo venire poi in Italia il figlio di otto anni. Senza alcun _________ apparente i suoi “padroni” la mandano a Chioggia a fare la barista in una povera osteria frequentata da _____________ e anziani pensionati. Malgrado le iniziali difficoltà linguistiche e culturali, Li ________ bene nell’ambiente e inizia un delicato rapporto sentimentale con Bepi, un pescatore solitario di origini slave. Bepi è chiamato “il poeta,” è ___________ di un’italiana ed ha un figlio che vive sulla terraferma. L’amicizia fra Li e Bepi è prima criticata e poi decisamente _____________ sia dalla chiusa comunità cinese sia dagli abitanti di Chioggia, che nascondono dietro la ____________ preoccupazione per un matrimonio d’interesse il loro ___________ razzismo. Nelle violente discussioni che seguono un ___________ picchia Bepi, facendolo allontanare tristemente dal gruppo di “amici.” Li ritorna ad essere libera, si trasferisce altrove, apre un laboratorio in proprio, e finalmente ________ al figlio. Quando ritornerà a Chioggia per un breve viaggio della memoria verrà a sapere che Bepi è morto a Mestre, dopo aver abbandonato la sua __________ laguna.</a:t>
            </a:r>
            <a:br>
              <a:rPr lang="en-US" sz="1600" dirty="0">
                <a:solidFill>
                  <a:schemeClr val="tx1"/>
                </a:solidFill>
              </a:rPr>
            </a:br>
            <a:r>
              <a:rPr lang="it-IT" sz="1600" dirty="0">
                <a:solidFill>
                  <a:schemeClr val="tx1"/>
                </a:solidFill>
              </a:rPr>
              <a:t> </a:t>
            </a:r>
            <a:br>
              <a:rPr lang="en-US" sz="1600" dirty="0">
                <a:solidFill>
                  <a:schemeClr val="tx1"/>
                </a:solidFill>
              </a:rPr>
            </a:br>
            <a:endParaRPr lang="en-US" sz="1600" dirty="0">
              <a:solidFill>
                <a:schemeClr val="tx1"/>
              </a:solidFill>
            </a:endParaRPr>
          </a:p>
        </p:txBody>
      </p:sp>
      <p:pic>
        <p:nvPicPr>
          <p:cNvPr id="9" name="Picture 8" descr="Graphical user interface, text, application&#10;&#10;Description automatically generated">
            <a:extLst>
              <a:ext uri="{FF2B5EF4-FFF2-40B4-BE49-F238E27FC236}">
                <a16:creationId xmlns:a16="http://schemas.microsoft.com/office/drawing/2014/main" id="{72E6A141-FFD3-0B49-8720-E66293BAF863}"/>
              </a:ext>
            </a:extLst>
          </p:cNvPr>
          <p:cNvPicPr>
            <a:picLocks noChangeAspect="1"/>
          </p:cNvPicPr>
          <p:nvPr/>
        </p:nvPicPr>
        <p:blipFill>
          <a:blip r:embed="rId3"/>
          <a:stretch>
            <a:fillRect/>
          </a:stretch>
        </p:blipFill>
        <p:spPr>
          <a:xfrm>
            <a:off x="5606106" y="289932"/>
            <a:ext cx="6590881" cy="3139068"/>
          </a:xfrm>
          <a:prstGeom prst="rect">
            <a:avLst/>
          </a:prstGeom>
        </p:spPr>
      </p:pic>
      <p:pic>
        <p:nvPicPr>
          <p:cNvPr id="5" name="Content Placeholder 4" descr="A group of people in a boat&#10;&#10;Description automatically generated with medium confidence">
            <a:extLst>
              <a:ext uri="{FF2B5EF4-FFF2-40B4-BE49-F238E27FC236}">
                <a16:creationId xmlns:a16="http://schemas.microsoft.com/office/drawing/2014/main" id="{F8D25C8E-63CB-EF43-9D13-96E830DB9C81}"/>
              </a:ext>
            </a:extLst>
          </p:cNvPr>
          <p:cNvPicPr>
            <a:picLocks noGrp="1" noChangeAspect="1"/>
          </p:cNvPicPr>
          <p:nvPr>
            <p:ph idx="1"/>
          </p:nvPr>
        </p:nvPicPr>
        <p:blipFill>
          <a:blip r:embed="rId4"/>
          <a:stretch>
            <a:fillRect/>
          </a:stretch>
        </p:blipFill>
        <p:spPr>
          <a:xfrm>
            <a:off x="7168892" y="3843700"/>
            <a:ext cx="4019061" cy="2234370"/>
          </a:xfrm>
          <a:prstGeom prst="rect">
            <a:avLst/>
          </a:prstGeom>
        </p:spPr>
      </p:pic>
    </p:spTree>
    <p:extLst>
      <p:ext uri="{BB962C8B-B14F-4D97-AF65-F5344CB8AC3E}">
        <p14:creationId xmlns:p14="http://schemas.microsoft.com/office/powerpoint/2010/main" val="4202156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007E6-6259-5440-A2D6-ED64F99425E1}"/>
              </a:ext>
            </a:extLst>
          </p:cNvPr>
          <p:cNvSpPr>
            <a:spLocks noGrp="1"/>
          </p:cNvSpPr>
          <p:nvPr>
            <p:ph type="title"/>
          </p:nvPr>
        </p:nvSpPr>
        <p:spPr>
          <a:xfrm>
            <a:off x="1640542" y="3572280"/>
            <a:ext cx="8320324" cy="1271555"/>
          </a:xfrm>
          <a:noFill/>
          <a:ln>
            <a:solidFill>
              <a:schemeClr val="bg1"/>
            </a:solidFill>
          </a:ln>
        </p:spPr>
        <p:txBody>
          <a:bodyPr>
            <a:noAutofit/>
          </a:bodyPr>
          <a:lstStyle/>
          <a:p>
            <a:r>
              <a:rPr lang="en-US" sz="3200" dirty="0">
                <a:solidFill>
                  <a:schemeClr val="bg1"/>
                </a:solidFill>
              </a:rPr>
              <a:t>As films also TV series deal with compelling and important social issues </a:t>
            </a:r>
          </a:p>
        </p:txBody>
      </p:sp>
      <p:pic>
        <p:nvPicPr>
          <p:cNvPr id="5" name="Picture 4">
            <a:extLst>
              <a:ext uri="{FF2B5EF4-FFF2-40B4-BE49-F238E27FC236}">
                <a16:creationId xmlns:a16="http://schemas.microsoft.com/office/drawing/2014/main" id="{E749B7DD-43D7-8E4D-A3E6-B1C57D21CAD0}"/>
              </a:ext>
            </a:extLst>
          </p:cNvPr>
          <p:cNvPicPr>
            <a:picLocks noChangeAspect="1"/>
          </p:cNvPicPr>
          <p:nvPr/>
        </p:nvPicPr>
        <p:blipFill rotWithShape="1">
          <a:blip r:embed="rId3"/>
          <a:srcRect l="15113" r="25615" b="2"/>
          <a:stretch/>
        </p:blipFill>
        <p:spPr>
          <a:xfrm>
            <a:off x="20" y="-2"/>
            <a:ext cx="3044932" cy="3429000"/>
          </a:xfrm>
          <a:prstGeom prst="rect">
            <a:avLst/>
          </a:prstGeom>
        </p:spPr>
      </p:pic>
      <p:pic>
        <p:nvPicPr>
          <p:cNvPr id="4097" name="Picture 2" descr="A person wearing a jersey&#10;&#10;Description automatically generated with low confidence">
            <a:extLst>
              <a:ext uri="{FF2B5EF4-FFF2-40B4-BE49-F238E27FC236}">
                <a16:creationId xmlns:a16="http://schemas.microsoft.com/office/drawing/2014/main" id="{1BC38977-842E-A74A-A283-86A64D8DE6FC}"/>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r="-2" b="15191"/>
          <a:stretch>
            <a:fillRect/>
          </a:stretch>
        </p:blipFill>
        <p:spPr bwMode="auto">
          <a:xfrm>
            <a:off x="3044952" y="-2"/>
            <a:ext cx="3044952" cy="34289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FFA6419-DF0F-E845-9856-00B486AEA098}"/>
              </a:ext>
            </a:extLst>
          </p:cNvPr>
          <p:cNvPicPr>
            <a:picLocks noChangeAspect="1"/>
          </p:cNvPicPr>
          <p:nvPr/>
        </p:nvPicPr>
        <p:blipFill rotWithShape="1">
          <a:blip r:embed="rId6"/>
          <a:srcRect l="22699" r="27540" b="-2"/>
          <a:stretch/>
        </p:blipFill>
        <p:spPr>
          <a:xfrm>
            <a:off x="6089904" y="-2"/>
            <a:ext cx="3044952" cy="3426760"/>
          </a:xfrm>
          <a:prstGeom prst="rect">
            <a:avLst/>
          </a:prstGeom>
        </p:spPr>
      </p:pic>
      <p:pic>
        <p:nvPicPr>
          <p:cNvPr id="4" name="Content Placeholder 3">
            <a:extLst>
              <a:ext uri="{FF2B5EF4-FFF2-40B4-BE49-F238E27FC236}">
                <a16:creationId xmlns:a16="http://schemas.microsoft.com/office/drawing/2014/main" id="{657DF707-502B-9D4E-ABA7-C14B018C0431}"/>
              </a:ext>
            </a:extLst>
          </p:cNvPr>
          <p:cNvPicPr>
            <a:picLocks noChangeAspect="1"/>
          </p:cNvPicPr>
          <p:nvPr/>
        </p:nvPicPr>
        <p:blipFill rotWithShape="1">
          <a:blip r:embed="rId7"/>
          <a:srcRect r="3" b="24400"/>
          <a:stretch/>
        </p:blipFill>
        <p:spPr>
          <a:xfrm>
            <a:off x="9134856" y="-2"/>
            <a:ext cx="3057144" cy="3426760"/>
          </a:xfrm>
          <a:prstGeom prst="rect">
            <a:avLst/>
          </a:prstGeom>
        </p:spPr>
      </p:pic>
      <p:sp>
        <p:nvSpPr>
          <p:cNvPr id="4101" name="Content Placeholder 4100">
            <a:extLst>
              <a:ext uri="{FF2B5EF4-FFF2-40B4-BE49-F238E27FC236}">
                <a16:creationId xmlns:a16="http://schemas.microsoft.com/office/drawing/2014/main" id="{74A66479-30FC-5D01-609E-E550DA8A316D}"/>
              </a:ext>
            </a:extLst>
          </p:cNvPr>
          <p:cNvSpPr>
            <a:spLocks noGrp="1"/>
          </p:cNvSpPr>
          <p:nvPr>
            <p:ph idx="1"/>
          </p:nvPr>
        </p:nvSpPr>
        <p:spPr>
          <a:xfrm>
            <a:off x="1640542" y="4843835"/>
            <a:ext cx="8313047" cy="1273797"/>
          </a:xfrm>
        </p:spPr>
        <p:txBody>
          <a:bodyPr>
            <a:normAutofit/>
          </a:bodyPr>
          <a:lstStyle/>
          <a:p>
            <a:r>
              <a:rPr lang="en-US" dirty="0">
                <a:solidFill>
                  <a:schemeClr val="bg1"/>
                </a:solidFill>
              </a:rPr>
              <a:t>The same activities for a traditional film such as </a:t>
            </a:r>
            <a:r>
              <a:rPr lang="en-US" i="1" dirty="0">
                <a:solidFill>
                  <a:schemeClr val="bg1"/>
                </a:solidFill>
              </a:rPr>
              <a:t>Io </a:t>
            </a:r>
            <a:r>
              <a:rPr lang="en-US" i="1" dirty="0" err="1">
                <a:solidFill>
                  <a:schemeClr val="bg1"/>
                </a:solidFill>
              </a:rPr>
              <a:t>sono</a:t>
            </a:r>
            <a:r>
              <a:rPr lang="en-US" i="1" dirty="0">
                <a:solidFill>
                  <a:schemeClr val="bg1"/>
                </a:solidFill>
              </a:rPr>
              <a:t> Li,</a:t>
            </a:r>
            <a:r>
              <a:rPr lang="en-US" dirty="0">
                <a:solidFill>
                  <a:schemeClr val="bg1"/>
                </a:solidFill>
              </a:rPr>
              <a:t> can also be adapted for a TV series as Zero on Netflix</a:t>
            </a:r>
          </a:p>
          <a:p>
            <a:r>
              <a:rPr lang="en-US" dirty="0">
                <a:solidFill>
                  <a:schemeClr val="bg1"/>
                </a:solidFill>
              </a:rPr>
              <a:t>Activities are adapted to the level of knowledge</a:t>
            </a:r>
          </a:p>
          <a:p>
            <a:endParaRPr lang="en-US" sz="2000" dirty="0">
              <a:solidFill>
                <a:schemeClr val="bg1"/>
              </a:solidFill>
            </a:endParaRPr>
          </a:p>
          <a:p>
            <a:endParaRPr lang="en-US" dirty="0">
              <a:solidFill>
                <a:schemeClr val="bg1"/>
              </a:solidFill>
            </a:endParaRPr>
          </a:p>
        </p:txBody>
      </p:sp>
      <p:sp>
        <p:nvSpPr>
          <p:cNvPr id="6" name="Rectangle 2">
            <a:extLst>
              <a:ext uri="{FF2B5EF4-FFF2-40B4-BE49-F238E27FC236}">
                <a16:creationId xmlns:a16="http://schemas.microsoft.com/office/drawing/2014/main" id="{D759B11F-C1D7-A946-857C-AF17DC694F5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692372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6697AE-3C1C-C94F-AA1C-731C0332F420}"/>
              </a:ext>
            </a:extLst>
          </p:cNvPr>
          <p:cNvPicPr>
            <a:picLocks noChangeAspect="1"/>
          </p:cNvPicPr>
          <p:nvPr/>
        </p:nvPicPr>
        <p:blipFill rotWithShape="1">
          <a:blip r:embed="rId3"/>
          <a:srcRect t="13251" r="-2" b="23089"/>
          <a:stretch/>
        </p:blipFill>
        <p:spPr>
          <a:xfrm>
            <a:off x="4650909" y="10"/>
            <a:ext cx="3770541" cy="3428990"/>
          </a:xfrm>
          <a:prstGeom prst="rect">
            <a:avLst/>
          </a:prstGeom>
        </p:spPr>
      </p:pic>
      <p:sp>
        <p:nvSpPr>
          <p:cNvPr id="2" name="Title 1">
            <a:extLst>
              <a:ext uri="{FF2B5EF4-FFF2-40B4-BE49-F238E27FC236}">
                <a16:creationId xmlns:a16="http://schemas.microsoft.com/office/drawing/2014/main" id="{35282BB6-3B97-674B-80AF-DA7D907CBDD9}"/>
              </a:ext>
            </a:extLst>
          </p:cNvPr>
          <p:cNvSpPr>
            <a:spLocks noGrp="1"/>
          </p:cNvSpPr>
          <p:nvPr>
            <p:ph type="title"/>
          </p:nvPr>
        </p:nvSpPr>
        <p:spPr>
          <a:xfrm>
            <a:off x="0" y="367989"/>
            <a:ext cx="4395406" cy="2966880"/>
          </a:xfrm>
          <a:noFill/>
          <a:ln>
            <a:solidFill>
              <a:schemeClr val="bg1"/>
            </a:solidFill>
          </a:ln>
        </p:spPr>
        <p:txBody>
          <a:bodyPr vert="horz" wrap="square" lIns="274320" tIns="182880" rIns="274320" bIns="182880" rtlCol="0" anchorCtr="1">
            <a:normAutofit fontScale="90000"/>
          </a:bodyPr>
          <a:lstStyle/>
          <a:p>
            <a:br>
              <a:rPr lang="en-US" sz="2800" b="1" dirty="0">
                <a:solidFill>
                  <a:schemeClr val="tx1"/>
                </a:solidFill>
              </a:rPr>
            </a:br>
            <a:r>
              <a:rPr lang="en-US" sz="2800" b="1" i="1" dirty="0">
                <a:solidFill>
                  <a:schemeClr val="tx1"/>
                </a:solidFill>
              </a:rPr>
              <a:t>My Brilliant Friend</a:t>
            </a:r>
            <a:br>
              <a:rPr lang="en-US" sz="2800" b="1" i="1" dirty="0">
                <a:solidFill>
                  <a:schemeClr val="tx1"/>
                </a:solidFill>
              </a:rPr>
            </a:br>
            <a:r>
              <a:rPr lang="en-US" sz="2800" b="1" i="1" dirty="0">
                <a:solidFill>
                  <a:schemeClr val="tx1"/>
                </a:solidFill>
              </a:rPr>
              <a:t>from text to TV series (HBO &amp; Prime Video)</a:t>
            </a:r>
            <a:br>
              <a:rPr lang="en-US" sz="2800" b="1" i="1" dirty="0">
                <a:solidFill>
                  <a:schemeClr val="tx1"/>
                </a:solidFill>
              </a:rPr>
            </a:br>
            <a:br>
              <a:rPr lang="en-US" sz="2800" b="1" i="1" dirty="0">
                <a:solidFill>
                  <a:schemeClr val="tx1"/>
                </a:solidFill>
              </a:rPr>
            </a:br>
            <a:r>
              <a:rPr lang="en-US" sz="2800" b="1" i="1" dirty="0">
                <a:solidFill>
                  <a:schemeClr val="tx1"/>
                </a:solidFill>
              </a:rPr>
              <a:t>for </a:t>
            </a:r>
            <a:r>
              <a:rPr lang="en-US" sz="2800" b="1" dirty="0">
                <a:solidFill>
                  <a:schemeClr val="tx1"/>
                </a:solidFill>
              </a:rPr>
              <a:t>Synchronous &amp; Asynchronous activities</a:t>
            </a:r>
            <a:endParaRPr lang="en-US" sz="2800" b="1" i="1" dirty="0">
              <a:solidFill>
                <a:schemeClr val="tx1"/>
              </a:solidFill>
            </a:endParaRPr>
          </a:p>
        </p:txBody>
      </p:sp>
      <p:sp>
        <p:nvSpPr>
          <p:cNvPr id="3084" name="Content Placeholder 3083">
            <a:extLst>
              <a:ext uri="{FF2B5EF4-FFF2-40B4-BE49-F238E27FC236}">
                <a16:creationId xmlns:a16="http://schemas.microsoft.com/office/drawing/2014/main" id="{4FD33AEA-B06A-DDAC-7951-0F7E89D979D8}"/>
              </a:ext>
            </a:extLst>
          </p:cNvPr>
          <p:cNvSpPr>
            <a:spLocks noGrp="1"/>
          </p:cNvSpPr>
          <p:nvPr>
            <p:ph idx="1"/>
          </p:nvPr>
        </p:nvSpPr>
        <p:spPr>
          <a:xfrm>
            <a:off x="643468" y="3702858"/>
            <a:ext cx="3363974" cy="2617259"/>
          </a:xfrm>
        </p:spPr>
        <p:txBody>
          <a:bodyPr>
            <a:normAutofit fontScale="70000" lnSpcReduction="20000"/>
          </a:bodyPr>
          <a:lstStyle/>
          <a:p>
            <a:pPr marL="0" indent="0">
              <a:buNone/>
            </a:pPr>
            <a:r>
              <a:rPr lang="it-IT" b="1" dirty="0"/>
              <a:t>Conversazione:</a:t>
            </a:r>
          </a:p>
          <a:p>
            <a:r>
              <a:rPr lang="it-IT" b="1" dirty="0"/>
              <a:t>Perché secondo te c'è tutta questa violenza nel rione? Come la descrive Elena?</a:t>
            </a:r>
            <a:endParaRPr lang="en-US" dirty="0"/>
          </a:p>
          <a:p>
            <a:r>
              <a:rPr lang="it-IT" b="1" dirty="0"/>
              <a:t>Che cosa succede a Melina?</a:t>
            </a:r>
            <a:endParaRPr lang="en-US" dirty="0"/>
          </a:p>
          <a:p>
            <a:r>
              <a:rPr lang="it-IT" dirty="0"/>
              <a:t>- Leggete la parte 6 dell'</a:t>
            </a:r>
            <a:r>
              <a:rPr lang="it-IT" i="1" dirty="0"/>
              <a:t>Infanzia</a:t>
            </a:r>
            <a:r>
              <a:rPr lang="it-IT" dirty="0"/>
              <a:t>, pag. 37-39 de L'amica geniale e scrivete cinque nuove parole nel glossario</a:t>
            </a:r>
            <a:r>
              <a:rPr lang="it-IT" dirty="0">
                <a:solidFill>
                  <a:schemeClr val="bg1"/>
                </a:solidFill>
              </a:rPr>
              <a:t>. </a:t>
            </a:r>
            <a:r>
              <a:rPr lang="en-US" dirty="0">
                <a:solidFill>
                  <a:schemeClr val="bg1"/>
                </a:solidFill>
              </a:rPr>
              <a:t> </a:t>
            </a:r>
          </a:p>
        </p:txBody>
      </p:sp>
      <p:pic>
        <p:nvPicPr>
          <p:cNvPr id="8" name="Picture 7">
            <a:extLst>
              <a:ext uri="{FF2B5EF4-FFF2-40B4-BE49-F238E27FC236}">
                <a16:creationId xmlns:a16="http://schemas.microsoft.com/office/drawing/2014/main" id="{3F6CE607-479D-BC4E-A26D-F599BEAF3B27}"/>
              </a:ext>
            </a:extLst>
          </p:cNvPr>
          <p:cNvPicPr>
            <a:picLocks noChangeAspect="1"/>
          </p:cNvPicPr>
          <p:nvPr/>
        </p:nvPicPr>
        <p:blipFill rotWithShape="1">
          <a:blip r:embed="rId4"/>
          <a:srcRect l="9835" r="17918" b="2"/>
          <a:stretch/>
        </p:blipFill>
        <p:spPr>
          <a:xfrm>
            <a:off x="8421459" y="10"/>
            <a:ext cx="3770541" cy="3428990"/>
          </a:xfrm>
          <a:prstGeom prst="rect">
            <a:avLst/>
          </a:prstGeom>
        </p:spPr>
      </p:pic>
      <p:pic>
        <p:nvPicPr>
          <p:cNvPr id="3073" name="Picture 19" descr="A picture containing text, newspaper, screenshot&#10;&#10;Description automatically generated">
            <a:extLst>
              <a:ext uri="{FF2B5EF4-FFF2-40B4-BE49-F238E27FC236}">
                <a16:creationId xmlns:a16="http://schemas.microsoft.com/office/drawing/2014/main" id="{4BC01D68-BF9A-B44A-9A46-BA90426637EE}"/>
              </a:ext>
            </a:extLst>
          </p:cNvPr>
          <p:cNvPicPr>
            <a:picLocks noChangeAspect="1" noChangeArrowheads="1"/>
          </p:cNvPicPr>
          <p:nvPr/>
        </p:nvPicPr>
        <p:blipFill rotWithShape="1">
          <a:blip r:embed="rId5" r:link="rId6">
            <a:extLst>
              <a:ext uri="{28A0092B-C50C-407E-A947-70E740481C1C}">
                <a14:useLocalDpi xmlns:a14="http://schemas.microsoft.com/office/drawing/2010/main" val="0"/>
              </a:ext>
            </a:extLst>
          </a:blip>
          <a:srcRect r="-1" b="9057"/>
          <a:stretch>
            <a:fillRect/>
          </a:stretch>
        </p:blipFill>
        <p:spPr bwMode="auto">
          <a:xfrm>
            <a:off x="8421441" y="3429000"/>
            <a:ext cx="377054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9646A61-F086-434B-B608-B49EF281A324}"/>
              </a:ext>
            </a:extLst>
          </p:cNvPr>
          <p:cNvPicPr>
            <a:picLocks noChangeAspect="1"/>
          </p:cNvPicPr>
          <p:nvPr/>
        </p:nvPicPr>
        <p:blipFill rotWithShape="1">
          <a:blip r:embed="rId7"/>
          <a:srcRect l="23038" r="3566" b="2"/>
          <a:stretch/>
        </p:blipFill>
        <p:spPr>
          <a:xfrm>
            <a:off x="4650900" y="3429000"/>
            <a:ext cx="3770541" cy="3429000"/>
          </a:xfrm>
          <a:prstGeom prst="rect">
            <a:avLst/>
          </a:prstGeom>
        </p:spPr>
      </p:pic>
      <p:sp>
        <p:nvSpPr>
          <p:cNvPr id="4" name="Rectangle 2">
            <a:extLst>
              <a:ext uri="{FF2B5EF4-FFF2-40B4-BE49-F238E27FC236}">
                <a16:creationId xmlns:a16="http://schemas.microsoft.com/office/drawing/2014/main" id="{8CE534D6-95F1-B54B-BF87-E15204D0527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4658152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TotalTime>
  <Words>1131</Words>
  <Application>Microsoft Macintosh PowerPoint</Application>
  <PresentationFormat>Widescreen</PresentationFormat>
  <Paragraphs>71</Paragraphs>
  <Slides>15</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Baskerville</vt:lpstr>
      <vt:lpstr>Calibri</vt:lpstr>
      <vt:lpstr>Century Gothic</vt:lpstr>
      <vt:lpstr>Futura</vt:lpstr>
      <vt:lpstr>Wingdings 3</vt:lpstr>
      <vt:lpstr>Ion</vt:lpstr>
      <vt:lpstr>TV series in the language classroom</vt:lpstr>
      <vt:lpstr>WORLD-READINESS STANDARDS FOR LEARNING LANGUAGES &amp; the 5C’s </vt:lpstr>
      <vt:lpstr>PowerPoint Presentation</vt:lpstr>
      <vt:lpstr>Video streaming services provide a wide array of TV shows, movies and exclusive content : Classic &amp; Contemporary</vt:lpstr>
      <vt:lpstr>Squid Game   Korean TV series released worldwide on September 17, 2021 on Netflix. Is top-viewed program in 94 countries and attracting more than 142-million-member households.  </vt:lpstr>
      <vt:lpstr>PowerPoint Presentation</vt:lpstr>
      <vt:lpstr>“Io sono Li” – Andrea Segre (2011) Completa il testo con le seguenti parole:     amata, pescatori, vedovo, malavitosa, si ricongiunge, dichiarata, si inserisce, latente, ostacolata, motivo, energumeno, tessile, immigrata.      Shun Li, un’__________ cinese, lavora in un laboratorio ________ vicino a Roma. Per emigrare in Italia ha contratto un debito con un’organizzazione __________ cinese. Li sogna di poter ritrovare la propria libertà restituendo i soldi e facendo venire poi in Italia il figlio di otto anni. Senza alcun _________ apparente i suoi “padroni” la mandano a Chioggia a fare la barista in una povera osteria frequentata da _____________ e anziani pensionati. Malgrado le iniziali difficoltà linguistiche e culturali, Li ________ bene nell’ambiente e inizia un delicato rapporto sentimentale con Bepi, un pescatore solitario di origini slave. Bepi è chiamato “il poeta,” è ___________ di un’italiana ed ha un figlio che vive sulla terraferma. L’amicizia fra Li e Bepi è prima criticata e poi decisamente _____________ sia dalla chiusa comunità cinese sia dagli abitanti di Chioggia, che nascondono dietro la ____________ preoccupazione per un matrimonio d’interesse il loro ___________ razzismo. Nelle violente discussioni che seguono un ___________ picchia Bepi, facendolo allontanare tristemente dal gruppo di “amici.” Li ritorna ad essere libera, si trasferisce altrove, apre un laboratorio in proprio, e finalmente ________ al figlio. Quando ritornerà a Chioggia per un breve viaggio della memoria verrà a sapere che Bepi è morto a Mestre, dopo aver abbandonato la sua __________ laguna.   </vt:lpstr>
      <vt:lpstr>As films also TV series deal with compelling and important social issues </vt:lpstr>
      <vt:lpstr> My Brilliant Friend from text to TV series (HBO &amp; Prime Video)  for Synchronous &amp; Asynchronous activities</vt:lpstr>
      <vt:lpstr>activities</vt:lpstr>
      <vt:lpstr>Summertime</vt:lpstr>
      <vt:lpstr>Actvities</vt:lpstr>
      <vt:lpstr>PowerPoint Presentation</vt:lpstr>
      <vt:lpstr>Suggested shows  and series (Not only in Italian)</vt:lpstr>
      <vt:lpstr>  Thank you!  Grazie!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 series in the language classroom</dc:title>
  <dc:creator>Iacovella, Anna</dc:creator>
  <cp:lastModifiedBy>Iacovella, Anna</cp:lastModifiedBy>
  <cp:revision>3</cp:revision>
  <dcterms:created xsi:type="dcterms:W3CDTF">2023-04-01T14:29:57Z</dcterms:created>
  <dcterms:modified xsi:type="dcterms:W3CDTF">2023-04-04T17:00:08Z</dcterms:modified>
</cp:coreProperties>
</file>